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4"/>
  </p:notesMasterIdLst>
  <p:sldIdLst>
    <p:sldId id="260" r:id="rId2"/>
    <p:sldId id="261" r:id="rId3"/>
    <p:sldId id="262" r:id="rId4"/>
    <p:sldId id="284" r:id="rId5"/>
    <p:sldId id="283" r:id="rId6"/>
    <p:sldId id="285" r:id="rId7"/>
    <p:sldId id="286" r:id="rId8"/>
    <p:sldId id="287" r:id="rId9"/>
    <p:sldId id="288" r:id="rId10"/>
    <p:sldId id="289" r:id="rId11"/>
    <p:sldId id="290" r:id="rId12"/>
    <p:sldId id="292" r:id="rId13"/>
    <p:sldId id="291" r:id="rId14"/>
    <p:sldId id="293" r:id="rId15"/>
    <p:sldId id="294" r:id="rId16"/>
    <p:sldId id="295" r:id="rId17"/>
    <p:sldId id="296" r:id="rId18"/>
    <p:sldId id="297" r:id="rId19"/>
    <p:sldId id="298" r:id="rId20"/>
    <p:sldId id="299" r:id="rId21"/>
    <p:sldId id="281" r:id="rId22"/>
    <p:sldId id="282" r:id="rId23"/>
  </p:sldIdLst>
  <p:sldSz cx="13716000" cy="10287000"/>
  <p:notesSz cx="6858000" cy="9144000"/>
  <p:embeddedFontLst>
    <p:embeddedFont>
      <p:font typeface="Aileron" panose="00000500000000000000" pitchFamily="50" charset="0"/>
      <p:regular r:id="rId25"/>
      <p:italic r:id="rId26"/>
    </p:embeddedFont>
    <p:embeddedFont>
      <p:font typeface="Aileron Black" panose="00000A00000000000000" pitchFamily="50" charset="0"/>
      <p:bold r:id="rId27"/>
    </p:embeddedFont>
    <p:embeddedFont>
      <p:font typeface="Aileron Bold" panose="00000800000000000000" pitchFamily="50" charset="0"/>
      <p:bold r:id="rId28"/>
    </p:embeddedFont>
    <p:embeddedFont>
      <p:font typeface="Aileron Heavy" panose="00000A00000000000000" pitchFamily="50" charset="0"/>
      <p:bold r:id="rId29"/>
    </p:embeddedFont>
    <p:embeddedFont>
      <p:font typeface="Aileron Light" panose="00000400000000000000" pitchFamily="50" charset="0"/>
      <p:regular r:id="rId30"/>
    </p:embeddedFont>
    <p:embeddedFont>
      <p:font typeface="Aileron Regular" panose="020B0604020202020204" charset="0"/>
      <p:regular r:id="rId31"/>
    </p:embeddedFont>
    <p:embeddedFont>
      <p:font typeface="Aileron Regular Bold" panose="020B0604020202020204" charset="0"/>
      <p:regular r:id="rId32"/>
    </p:embeddedFont>
    <p:embeddedFont>
      <p:font typeface="Altero" panose="00000500000000000000" pitchFamily="50" charset="0"/>
      <p:regular r:id="rId33"/>
    </p:embeddedFont>
    <p:embeddedFont>
      <p:font typeface="Calibri" panose="020F050202020403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55A"/>
    <a:srgbClr val="16243E"/>
    <a:srgbClr val="FFFFFF"/>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1A2483-E38C-48E5-BC81-7BCC41BEAE8B}" v="333" dt="2023-03-26T09:15:41.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0" autoAdjust="0"/>
    <p:restoredTop sz="94622" autoAdjust="0"/>
  </p:normalViewPr>
  <p:slideViewPr>
    <p:cSldViewPr>
      <p:cViewPr>
        <p:scale>
          <a:sx n="33" d="100"/>
          <a:sy n="33" d="100"/>
        </p:scale>
        <p:origin x="1808" y="328"/>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3/25/2023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21</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hyperlink" Target="https://creativecommons.org/licenses/by-nc-nd/3.0/"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slide" Target="slide5.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7.png"/><Relationship Id="rId5" Type="http://schemas.microsoft.com/office/2007/relationships/hdphoto" Target="../media/hdphoto6.wdp"/><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8.wdp"/><Relationship Id="rId7" Type="http://schemas.microsoft.com/office/2007/relationships/hdphoto" Target="../media/hdphoto10.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png"/><Relationship Id="rId5" Type="http://schemas.microsoft.com/office/2007/relationships/hdphoto" Target="../media/hdphoto9.wdp"/><Relationship Id="rId4" Type="http://schemas.openxmlformats.org/officeDocument/2006/relationships/image" Target="../media/image31.png"/><Relationship Id="rId9"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1.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hyperlink" Target="https://webbtelescope.org/contents/media/images/01G529MX46J7AFK61GAMSHKSSN" TargetMode="External"/><Relationship Id="rId7" Type="http://schemas.openxmlformats.org/officeDocument/2006/relationships/image" Target="../media/image32.png"/><Relationship Id="rId2" Type="http://schemas.openxmlformats.org/officeDocument/2006/relationships/slide" Target="slide15.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0.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dataq.com/data-acquisition/general-education-tutorials/fft-fast-fourier-transform-waveform-analysis.html" TargetMode="External"/><Relationship Id="rId7" Type="http://schemas.openxmlformats.org/officeDocument/2006/relationships/hyperlink" Target="https://space.stackexchange.com/questions/58624/diffraction-artifact-on-the-march-16-2022-jwst-aligned-test-image" TargetMode="External"/><Relationship Id="rId2" Type="http://schemas.openxmlformats.org/officeDocument/2006/relationships/hyperlink" Target="https://github.com/npcrmns/App-Physics-157/tree/main" TargetMode="External"/><Relationship Id="rId1" Type="http://schemas.openxmlformats.org/officeDocument/2006/relationships/slideLayout" Target="../slideLayouts/slideLayout7.xml"/><Relationship Id="rId6" Type="http://schemas.openxmlformats.org/officeDocument/2006/relationships/hyperlink" Target="https://dsp.stackexchange.com/questions/60258/is-there-any-practical-application-for-performing-a-double-fourier-transform" TargetMode="External"/><Relationship Id="rId5" Type="http://schemas.openxmlformats.org/officeDocument/2006/relationships/hyperlink" Target="https://faculty.washington.edu/seattle/gis129/575%20copy/pdf/diffraction%201.pdf" TargetMode="External"/><Relationship Id="rId4" Type="http://schemas.openxmlformats.org/officeDocument/2006/relationships/hyperlink" Target="http://nicadd.niu.edu/~piot/phys_630/Lesson7.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247900"/>
            <a:ext cx="8407400" cy="2631490"/>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FOURIER TRANSFORM MODEL OF </a:t>
            </a:r>
          </a:p>
          <a:p>
            <a:r>
              <a:rPr lang="en-US" sz="5400" dirty="0">
                <a:solidFill>
                  <a:schemeClr val="tx1">
                    <a:lumMod val="85000"/>
                    <a:lumOff val="15000"/>
                  </a:schemeClr>
                </a:solidFill>
                <a:latin typeface="Altero" panose="00000500000000000000" pitchFamily="50" charset="0"/>
              </a:rPr>
              <a:t>IMAGE FORMATION</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5163023"/>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202811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MARCH 24,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171700"/>
            <a:ext cx="12115800" cy="49757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theory, the </a:t>
            </a:r>
            <a:r>
              <a:rPr lang="en-US" sz="2000" dirty="0">
                <a:latin typeface="Aileron Heavy" panose="00000A00000000000000" pitchFamily="50" charset="0"/>
              </a:rPr>
              <a:t>convolution</a:t>
            </a:r>
            <a:r>
              <a:rPr lang="en-US" sz="2000" dirty="0">
                <a:latin typeface="Aileron Regular" panose="020B0604020202020204" charset="0"/>
              </a:rPr>
              <a:t> between two-dimensional function reads as</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95023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CONVOLUTION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3200400" y="9222776"/>
            <a:ext cx="731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The FFT and FFT in log scale of double slits of varying slit widths.</a:t>
            </a:r>
          </a:p>
        </p:txBody>
      </p:sp>
      <p:pic>
        <p:nvPicPr>
          <p:cNvPr id="5" name="Picture 4" descr="Graphical user interface, application&#10;&#10;Description automatically generated">
            <a:extLst>
              <a:ext uri="{FF2B5EF4-FFF2-40B4-BE49-F238E27FC236}">
                <a16:creationId xmlns:a16="http://schemas.microsoft.com/office/drawing/2014/main" id="{9C4CA27C-CA0F-BC98-6B23-53246FF191BB}"/>
              </a:ext>
            </a:extLst>
          </p:cNvPr>
          <p:cNvPicPr>
            <a:picLocks noChangeAspect="1"/>
          </p:cNvPicPr>
          <p:nvPr/>
        </p:nvPicPr>
        <p:blipFill rotWithShape="1">
          <a:blip r:embed="rId2">
            <a:extLst>
              <a:ext uri="{28A0092B-C50C-407E-A947-70E740481C1C}">
                <a14:useLocalDpi xmlns:a14="http://schemas.microsoft.com/office/drawing/2010/main" val="0"/>
              </a:ext>
            </a:extLst>
          </a:blip>
          <a:srcRect t="23611" b="25000"/>
          <a:stretch/>
        </p:blipFill>
        <p:spPr>
          <a:xfrm>
            <a:off x="1828790" y="6435059"/>
            <a:ext cx="10058420" cy="2819400"/>
          </a:xfrm>
          <a:prstGeom prst="rect">
            <a:avLst/>
          </a:prstGeom>
        </p:spPr>
      </p:pic>
      <p:pic>
        <p:nvPicPr>
          <p:cNvPr id="4098" name="Picture 2">
            <a:extLst>
              <a:ext uri="{FF2B5EF4-FFF2-40B4-BE49-F238E27FC236}">
                <a16:creationId xmlns:a16="http://schemas.microsoft.com/office/drawing/2014/main" id="{FBFF0E94-ABA5-0C9F-52A2-3D9BC0E52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943256"/>
            <a:ext cx="8229600" cy="811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9088E25-DA30-5952-1F56-05AF9F5E2157}"/>
              </a:ext>
            </a:extLst>
          </p:cNvPr>
          <p:cNvSpPr txBox="1"/>
          <p:nvPr/>
        </p:nvSpPr>
        <p:spPr>
          <a:xfrm>
            <a:off x="762000" y="3895706"/>
            <a:ext cx="12115800" cy="280589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by which it can be interpreted as a </a:t>
            </a:r>
            <a:r>
              <a:rPr lang="en-US" sz="2000" dirty="0">
                <a:latin typeface="Aileron Heavy" panose="00000A00000000000000" pitchFamily="50" charset="0"/>
              </a:rPr>
              <a:t>smearing</a:t>
            </a:r>
            <a:r>
              <a:rPr lang="en-US" sz="2000" dirty="0">
                <a:latin typeface="Aileron Regular" panose="020B0604020202020204" charset="0"/>
              </a:rPr>
              <a:t> of one function against the other such that the resulting function bears a resemblance of both the </a:t>
            </a:r>
            <a:r>
              <a:rPr lang="en-US" sz="2000" dirty="0">
                <a:latin typeface="Aileron Heavy" panose="00000A00000000000000" pitchFamily="50" charset="0"/>
              </a:rPr>
              <a:t>input functions</a:t>
            </a:r>
            <a:r>
              <a:rPr lang="en-US" sz="2000" dirty="0">
                <a:latin typeface="Aileron Regular" panose="020B0604020202020204" charset="0"/>
              </a:rPr>
              <a:t>. In imaging, convolution governs systems where an aperture is used to project an object such that the resulting image will be the view when that object is beheld in front of the aperture. A good visualization of this is shown below where the resulting (convolved) image is like how one would perceive it when the text is viewed on the </a:t>
            </a:r>
            <a:r>
              <a:rPr lang="en-US" sz="2000" dirty="0">
                <a:latin typeface="Aileron Heavy" panose="00000A00000000000000" pitchFamily="50" charset="0"/>
              </a:rPr>
              <a:t>circular aperture</a:t>
            </a:r>
            <a:r>
              <a:rPr lang="en-US" sz="2000" dirty="0">
                <a:latin typeface="Aileron Regular" panose="020B0604020202020204" charset="0"/>
              </a:rPr>
              <a:t>! </a:t>
            </a:r>
          </a:p>
          <a:p>
            <a:pPr algn="just">
              <a:lnSpc>
                <a:spcPct val="150000"/>
              </a:lnSpc>
            </a:pPr>
            <a:endParaRPr lang="en-US" sz="2000" dirty="0">
              <a:latin typeface="Aileron Regular" panose="020B0604020202020204" charset="0"/>
            </a:endParaRPr>
          </a:p>
        </p:txBody>
      </p:sp>
    </p:spTree>
    <p:extLst>
      <p:ext uri="{BB962C8B-B14F-4D97-AF65-F5344CB8AC3E}">
        <p14:creationId xmlns:p14="http://schemas.microsoft.com/office/powerpoint/2010/main" val="394541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095500"/>
            <a:ext cx="12115800" cy="1288045"/>
          </a:xfrm>
          <a:prstGeom prst="rect">
            <a:avLst/>
          </a:prstGeom>
          <a:noFill/>
        </p:spPr>
        <p:txBody>
          <a:bodyPr wrap="square" rtlCol="0">
            <a:spAutoFit/>
          </a:bodyPr>
          <a:lstStyle/>
          <a:p>
            <a:pPr algn="just">
              <a:lnSpc>
                <a:spcPct val="150000"/>
              </a:lnSpc>
            </a:pPr>
            <a:r>
              <a:rPr lang="en-US" sz="1750" dirty="0">
                <a:latin typeface="Aileron Regular" panose="020B0604020202020204" charset="0"/>
              </a:rPr>
              <a:t>The second part of the activity intends to simulate various imaging systems using the underlying concepts introduced in the previous activities. For imaging systems that use circular lens as an aperture, the resulting image solely depends on the </a:t>
            </a:r>
            <a:r>
              <a:rPr lang="en-US" sz="1750" dirty="0">
                <a:latin typeface="Aileron Heavy" panose="00000A00000000000000" pitchFamily="50" charset="0"/>
              </a:rPr>
              <a:t>finite size of the camera lens </a:t>
            </a:r>
            <a:r>
              <a:rPr lang="en-US" sz="1750" dirty="0">
                <a:latin typeface="Aileron Regular" panose="020B0604020202020204" charset="0"/>
              </a:rPr>
              <a:t>as shown below.</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47012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SIMULATION OF AN IMAGING SYSTEM</a:t>
            </a:r>
          </a:p>
        </p:txBody>
      </p:sp>
      <p:grpSp>
        <p:nvGrpSpPr>
          <p:cNvPr id="9" name="Group 8">
            <a:extLst>
              <a:ext uri="{FF2B5EF4-FFF2-40B4-BE49-F238E27FC236}">
                <a16:creationId xmlns:a16="http://schemas.microsoft.com/office/drawing/2014/main" id="{EF6801E7-D190-4424-A4E6-F8F1EBF558A4}"/>
              </a:ext>
            </a:extLst>
          </p:cNvPr>
          <p:cNvGrpSpPr/>
          <p:nvPr/>
        </p:nvGrpSpPr>
        <p:grpSpPr>
          <a:xfrm>
            <a:off x="2910597" y="3390900"/>
            <a:ext cx="7894808" cy="4629506"/>
            <a:chOff x="774700" y="3599604"/>
            <a:chExt cx="8483600" cy="4974775"/>
          </a:xfrm>
        </p:grpSpPr>
        <p:sp>
          <p:nvSpPr>
            <p:cNvPr id="12" name="TextBox 11">
              <a:extLst>
                <a:ext uri="{FF2B5EF4-FFF2-40B4-BE49-F238E27FC236}">
                  <a16:creationId xmlns:a16="http://schemas.microsoft.com/office/drawing/2014/main" id="{A03D9DDB-0911-CCC6-289E-FE03CE9C7E57}"/>
                </a:ext>
              </a:extLst>
            </p:cNvPr>
            <p:cNvSpPr txBox="1"/>
            <p:nvPr/>
          </p:nvSpPr>
          <p:spPr>
            <a:xfrm>
              <a:off x="812800" y="8115300"/>
              <a:ext cx="8407399" cy="459079"/>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The convolved image of the text for circular apertures of varying radii.</a:t>
              </a:r>
            </a:p>
          </p:txBody>
        </p:sp>
        <p:pic>
          <p:nvPicPr>
            <p:cNvPr id="4" name="Picture 3" descr="Text&#10;&#10;Description automatically generated">
              <a:extLst>
                <a:ext uri="{FF2B5EF4-FFF2-40B4-BE49-F238E27FC236}">
                  <a16:creationId xmlns:a16="http://schemas.microsoft.com/office/drawing/2014/main" id="{040CAB13-1E07-D48E-0698-1B1C7BEE028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74700" y="3599604"/>
              <a:ext cx="8483600" cy="4627420"/>
            </a:xfrm>
            <a:prstGeom prst="rect">
              <a:avLst/>
            </a:prstGeom>
          </p:spPr>
        </p:pic>
      </p:grpSp>
      <p:sp>
        <p:nvSpPr>
          <p:cNvPr id="10" name="TextBox 9">
            <a:extLst>
              <a:ext uri="{FF2B5EF4-FFF2-40B4-BE49-F238E27FC236}">
                <a16:creationId xmlns:a16="http://schemas.microsoft.com/office/drawing/2014/main" id="{3ABF9FC6-2716-8C49-20BF-E4CD3FCBE20B}"/>
              </a:ext>
            </a:extLst>
          </p:cNvPr>
          <p:cNvSpPr txBox="1"/>
          <p:nvPr/>
        </p:nvSpPr>
        <p:spPr>
          <a:xfrm>
            <a:off x="762000" y="8164357"/>
            <a:ext cx="12115800" cy="1703543"/>
          </a:xfrm>
          <a:prstGeom prst="rect">
            <a:avLst/>
          </a:prstGeom>
          <a:noFill/>
        </p:spPr>
        <p:txBody>
          <a:bodyPr wrap="square" rtlCol="0">
            <a:spAutoFit/>
          </a:bodyPr>
          <a:lstStyle/>
          <a:p>
            <a:pPr algn="just">
              <a:lnSpc>
                <a:spcPct val="150000"/>
              </a:lnSpc>
            </a:pPr>
            <a:r>
              <a:rPr lang="en-US" sz="1750" dirty="0">
                <a:latin typeface="Aileron Regular" panose="020B0604020202020204" charset="0"/>
              </a:rPr>
              <a:t>Observe how the increasing </a:t>
            </a:r>
            <a:r>
              <a:rPr lang="en-US" sz="1750" dirty="0">
                <a:latin typeface="Aileron Heavy" panose="00000A00000000000000" pitchFamily="50" charset="0"/>
              </a:rPr>
              <a:t>radii of the aperture </a:t>
            </a:r>
            <a:r>
              <a:rPr lang="en-US" sz="1750" dirty="0">
                <a:latin typeface="Aileron Regular" panose="020B0604020202020204" charset="0"/>
              </a:rPr>
              <a:t>increases the image clarity as the </a:t>
            </a:r>
            <a:r>
              <a:rPr lang="en-US" sz="1750" dirty="0">
                <a:latin typeface="Aileron Heavy" panose="00000A00000000000000" pitchFamily="50" charset="0"/>
              </a:rPr>
              <a:t>airy patterns </a:t>
            </a:r>
            <a:r>
              <a:rPr lang="en-US" sz="1750" dirty="0">
                <a:latin typeface="Aileron Regular" panose="020B0604020202020204" charset="0"/>
              </a:rPr>
              <a:t>diminish. As expected, </a:t>
            </a:r>
            <a:r>
              <a:rPr lang="en-US" sz="1750" dirty="0">
                <a:latin typeface="Aileron Heavy" panose="00000A00000000000000" pitchFamily="50" charset="0"/>
              </a:rPr>
              <a:t>greater recovery </a:t>
            </a:r>
            <a:r>
              <a:rPr lang="en-US" sz="1750" dirty="0">
                <a:latin typeface="Aileron Regular" panose="020B0604020202020204" charset="0"/>
              </a:rPr>
              <a:t>on the object details were acquired for larger radii.  On the </a:t>
            </a:r>
            <a:r>
              <a:rPr lang="en-US" sz="1750" dirty="0">
                <a:latin typeface="Aileron Regular" panose="020B0604020202020204" charset="0"/>
                <a:hlinkClick r:id="rId4" action="ppaction://hlinksldjump"/>
              </a:rPr>
              <a:t>discussion</a:t>
            </a:r>
            <a:r>
              <a:rPr lang="en-US" sz="1750" dirty="0">
                <a:latin typeface="Aileron Regular" panose="020B0604020202020204" charset="0"/>
              </a:rPr>
              <a:t> on circular apertures, these airy patterns are prominent on smaller radii since small bundle of rays that reflect off an object can only be gathered. Hence, the image of an object is not as perfect resemblance compared to larger apertures.</a:t>
            </a:r>
          </a:p>
        </p:txBody>
      </p:sp>
    </p:spTree>
    <p:extLst>
      <p:ext uri="{BB962C8B-B14F-4D97-AF65-F5344CB8AC3E}">
        <p14:creationId xmlns:p14="http://schemas.microsoft.com/office/powerpoint/2010/main" val="3495413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8690553"/>
            <a:ext cx="12192000" cy="872547"/>
          </a:xfrm>
          <a:prstGeom prst="rect">
            <a:avLst/>
          </a:prstGeom>
          <a:noFill/>
        </p:spPr>
        <p:txBody>
          <a:bodyPr wrap="square" rtlCol="0">
            <a:spAutoFit/>
          </a:bodyPr>
          <a:lstStyle/>
          <a:p>
            <a:pPr algn="just">
              <a:lnSpc>
                <a:spcPct val="150000"/>
              </a:lnSpc>
            </a:pPr>
            <a:r>
              <a:rPr lang="en-US" dirty="0">
                <a:latin typeface="Aileron Regular" panose="020B0604020202020204" charset="0"/>
              </a:rPr>
              <a:t>The resulting images when convolved with the different apertures made in the first activity were parallel to how light is diffracted  on the </a:t>
            </a:r>
            <a:r>
              <a:rPr lang="en-US" dirty="0">
                <a:latin typeface="Aileron Heavy" panose="00000A00000000000000" pitchFamily="50" charset="0"/>
              </a:rPr>
              <a:t>single slits</a:t>
            </a:r>
            <a:r>
              <a:rPr lang="en-US" dirty="0">
                <a:latin typeface="Aileron Regular" panose="020B0604020202020204" charset="0"/>
              </a:rPr>
              <a:t>. The interference patterns are much more evident in the logarithmic scale for reference.</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grpSp>
        <p:nvGrpSpPr>
          <p:cNvPr id="3" name="Group 2">
            <a:extLst>
              <a:ext uri="{FF2B5EF4-FFF2-40B4-BE49-F238E27FC236}">
                <a16:creationId xmlns:a16="http://schemas.microsoft.com/office/drawing/2014/main" id="{B4381256-8497-E5FD-A264-20AB10FF20F6}"/>
              </a:ext>
            </a:extLst>
          </p:cNvPr>
          <p:cNvGrpSpPr/>
          <p:nvPr/>
        </p:nvGrpSpPr>
        <p:grpSpPr>
          <a:xfrm>
            <a:off x="2420482" y="1333509"/>
            <a:ext cx="8875039" cy="7217922"/>
            <a:chOff x="2180165" y="1062442"/>
            <a:chExt cx="9355672" cy="7608815"/>
          </a:xfrm>
        </p:grpSpPr>
        <p:sp>
          <p:nvSpPr>
            <p:cNvPr id="12" name="TextBox 11">
              <a:extLst>
                <a:ext uri="{FF2B5EF4-FFF2-40B4-BE49-F238E27FC236}">
                  <a16:creationId xmlns:a16="http://schemas.microsoft.com/office/drawing/2014/main" id="{A03D9DDB-0911-CCC6-289E-FE03CE9C7E57}"/>
                </a:ext>
              </a:extLst>
            </p:cNvPr>
            <p:cNvSpPr txBox="1"/>
            <p:nvPr/>
          </p:nvSpPr>
          <p:spPr>
            <a:xfrm>
              <a:off x="2841668" y="8232176"/>
              <a:ext cx="8032663" cy="439081"/>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The convolved images using the apertures used in the previous activity.</a:t>
              </a:r>
            </a:p>
          </p:txBody>
        </p:sp>
        <p:grpSp>
          <p:nvGrpSpPr>
            <p:cNvPr id="2" name="Group 1">
              <a:extLst>
                <a:ext uri="{FF2B5EF4-FFF2-40B4-BE49-F238E27FC236}">
                  <a16:creationId xmlns:a16="http://schemas.microsoft.com/office/drawing/2014/main" id="{F7342369-3404-D4B2-C175-6DC912B5A1CF}"/>
                </a:ext>
              </a:extLst>
            </p:cNvPr>
            <p:cNvGrpSpPr/>
            <p:nvPr/>
          </p:nvGrpSpPr>
          <p:grpSpPr>
            <a:xfrm>
              <a:off x="2180165" y="1062442"/>
              <a:ext cx="9355672" cy="7169734"/>
              <a:chOff x="685801" y="1174166"/>
              <a:chExt cx="9355672" cy="7169734"/>
            </a:xfrm>
          </p:grpSpPr>
          <p:pic>
            <p:nvPicPr>
              <p:cNvPr id="4" name="Picture 3" descr="Graphical user interface, application&#10;&#10;Description automatically generated">
                <a:extLst>
                  <a:ext uri="{FF2B5EF4-FFF2-40B4-BE49-F238E27FC236}">
                    <a16:creationId xmlns:a16="http://schemas.microsoft.com/office/drawing/2014/main" id="{62EDDADA-49BE-84C9-CDF0-85A48D6AA96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23585" b="26416"/>
              <a:stretch/>
            </p:blipFill>
            <p:spPr>
              <a:xfrm>
                <a:off x="685801" y="5792358"/>
                <a:ext cx="9355672" cy="2551542"/>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81BD971E-24DF-ED1E-0480-4C38C557B50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t="23195" b="26806"/>
              <a:stretch/>
            </p:blipFill>
            <p:spPr>
              <a:xfrm>
                <a:off x="685801" y="3467100"/>
                <a:ext cx="9355671" cy="2551532"/>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8C9DC9A8-A101-4B99-C4ED-341628BDCD72}"/>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t="23610" b="26390"/>
              <a:stretch/>
            </p:blipFill>
            <p:spPr>
              <a:xfrm>
                <a:off x="685801" y="1174166"/>
                <a:ext cx="9355672" cy="2551542"/>
              </a:xfrm>
              <a:prstGeom prst="rect">
                <a:avLst/>
              </a:prstGeom>
            </p:spPr>
          </p:pic>
        </p:grpSp>
      </p:grpSp>
    </p:spTree>
    <p:extLst>
      <p:ext uri="{BB962C8B-B14F-4D97-AF65-F5344CB8AC3E}">
        <p14:creationId xmlns:p14="http://schemas.microsoft.com/office/powerpoint/2010/main" val="3168222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4519283"/>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The resulting convolved image for a double slit is dominantly made up of </a:t>
            </a:r>
            <a:r>
              <a:rPr lang="en-US" sz="2000" dirty="0">
                <a:latin typeface="Aileron Heavy" panose="00000A00000000000000" pitchFamily="50" charset="0"/>
              </a:rPr>
              <a:t>interference fringes</a:t>
            </a:r>
            <a:r>
              <a:rPr lang="en-US" sz="2000" dirty="0">
                <a:latin typeface="Aileron Regular" panose="020B0604020202020204" charset="0"/>
              </a:rPr>
              <a:t>, making the NIP text indistinguishable. Similarly, a gaussian beam was also tried as shown in Figure 10.</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12" name="TextBox 11">
            <a:extLst>
              <a:ext uri="{FF2B5EF4-FFF2-40B4-BE49-F238E27FC236}">
                <a16:creationId xmlns:a16="http://schemas.microsoft.com/office/drawing/2014/main" id="{A03D9DDB-0911-CCC6-289E-FE03CE9C7E57}"/>
              </a:ext>
            </a:extLst>
          </p:cNvPr>
          <p:cNvSpPr txBox="1"/>
          <p:nvPr/>
        </p:nvSpPr>
        <p:spPr>
          <a:xfrm>
            <a:off x="3200400" y="4026559"/>
            <a:ext cx="731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9. Convolved image with a double slit aperture.</a:t>
            </a:r>
          </a:p>
        </p:txBody>
      </p:sp>
      <p:pic>
        <p:nvPicPr>
          <p:cNvPr id="11" name="Picture 10" descr="A picture containing graphical user interface&#10;&#10;Description automatically generated">
            <a:extLst>
              <a:ext uri="{FF2B5EF4-FFF2-40B4-BE49-F238E27FC236}">
                <a16:creationId xmlns:a16="http://schemas.microsoft.com/office/drawing/2014/main" id="{970F1E83-B030-083A-7373-82982C5C67EE}"/>
              </a:ext>
            </a:extLst>
          </p:cNvPr>
          <p:cNvPicPr>
            <a:picLocks noChangeAspect="1"/>
          </p:cNvPicPr>
          <p:nvPr/>
        </p:nvPicPr>
        <p:blipFill rotWithShape="1">
          <a:blip r:embed="rId2">
            <a:extLst>
              <a:ext uri="{28A0092B-C50C-407E-A947-70E740481C1C}">
                <a14:useLocalDpi xmlns:a14="http://schemas.microsoft.com/office/drawing/2010/main" val="0"/>
              </a:ext>
            </a:extLst>
          </a:blip>
          <a:srcRect t="23610" b="26390"/>
          <a:stretch/>
        </p:blipFill>
        <p:spPr>
          <a:xfrm>
            <a:off x="1842477" y="5769114"/>
            <a:ext cx="10024892" cy="2734056"/>
          </a:xfrm>
          <a:prstGeom prst="rect">
            <a:avLst/>
          </a:prstGeom>
        </p:spPr>
      </p:pic>
      <p:pic>
        <p:nvPicPr>
          <p:cNvPr id="18" name="Picture 17" descr="Graphical user interface&#10;&#10;Description automatically generated with medium confidence">
            <a:extLst>
              <a:ext uri="{FF2B5EF4-FFF2-40B4-BE49-F238E27FC236}">
                <a16:creationId xmlns:a16="http://schemas.microsoft.com/office/drawing/2014/main" id="{B533B33F-B02A-B6E4-BE78-9F4CE0CEE7B4}"/>
              </a:ext>
            </a:extLst>
          </p:cNvPr>
          <p:cNvPicPr>
            <a:picLocks noChangeAspect="1"/>
          </p:cNvPicPr>
          <p:nvPr/>
        </p:nvPicPr>
        <p:blipFill rotWithShape="1">
          <a:blip r:embed="rId3">
            <a:extLst>
              <a:ext uri="{28A0092B-C50C-407E-A947-70E740481C1C}">
                <a14:useLocalDpi xmlns:a14="http://schemas.microsoft.com/office/drawing/2010/main" val="0"/>
              </a:ext>
            </a:extLst>
          </a:blip>
          <a:srcRect t="24106" b="25895"/>
          <a:stretch/>
        </p:blipFill>
        <p:spPr>
          <a:xfrm>
            <a:off x="1842477" y="1333500"/>
            <a:ext cx="10031046" cy="2735736"/>
          </a:xfrm>
          <a:prstGeom prst="rect">
            <a:avLst/>
          </a:prstGeom>
        </p:spPr>
      </p:pic>
      <p:sp>
        <p:nvSpPr>
          <p:cNvPr id="19" name="TextBox 18">
            <a:extLst>
              <a:ext uri="{FF2B5EF4-FFF2-40B4-BE49-F238E27FC236}">
                <a16:creationId xmlns:a16="http://schemas.microsoft.com/office/drawing/2014/main" id="{62B725AB-4493-D4B9-75CD-7C5549A88530}"/>
              </a:ext>
            </a:extLst>
          </p:cNvPr>
          <p:cNvSpPr txBox="1"/>
          <p:nvPr/>
        </p:nvSpPr>
        <p:spPr>
          <a:xfrm>
            <a:off x="3200400" y="8481683"/>
            <a:ext cx="731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10. Convolved image with a gaussian beam.</a:t>
            </a:r>
          </a:p>
        </p:txBody>
      </p:sp>
      <p:sp>
        <p:nvSpPr>
          <p:cNvPr id="20" name="TextBox 19">
            <a:extLst>
              <a:ext uri="{FF2B5EF4-FFF2-40B4-BE49-F238E27FC236}">
                <a16:creationId xmlns:a16="http://schemas.microsoft.com/office/drawing/2014/main" id="{5754CAF5-3A2C-A9C5-9537-41EAD1C6642E}"/>
              </a:ext>
            </a:extLst>
          </p:cNvPr>
          <p:cNvSpPr txBox="1"/>
          <p:nvPr/>
        </p:nvSpPr>
        <p:spPr>
          <a:xfrm>
            <a:off x="762000" y="9015083"/>
            <a:ext cx="12192000" cy="49757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No changes on the convolved image were deduced as the FFT of a Gaussian beam is still </a:t>
            </a:r>
            <a:r>
              <a:rPr lang="en-US" sz="2000" dirty="0">
                <a:latin typeface="Aileron Heavy" panose="00000A00000000000000" pitchFamily="50" charset="0"/>
              </a:rPr>
              <a:t>Gaussian</a:t>
            </a:r>
            <a:r>
              <a:rPr lang="en-US" sz="2000" dirty="0">
                <a:latin typeface="Aileron Regular" panose="020B0604020202020204" charset="0"/>
              </a:rPr>
              <a:t>!</a:t>
            </a:r>
          </a:p>
        </p:txBody>
      </p:sp>
    </p:spTree>
    <p:extLst>
      <p:ext uri="{BB962C8B-B14F-4D97-AF65-F5344CB8AC3E}">
        <p14:creationId xmlns:p14="http://schemas.microsoft.com/office/powerpoint/2010/main" val="3192055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6248400" y="2825849"/>
            <a:ext cx="6705600" cy="589905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One of the interesting </a:t>
            </a:r>
            <a:r>
              <a:rPr lang="en-US" sz="2000" dirty="0">
                <a:latin typeface="Aileron Heavy" panose="00000A00000000000000" pitchFamily="50" charset="0"/>
              </a:rPr>
              <a:t>real-life applications</a:t>
            </a:r>
            <a:r>
              <a:rPr lang="en-US" sz="2000" dirty="0">
                <a:latin typeface="Aileron Regular" panose="020B0604020202020204" charset="0"/>
              </a:rPr>
              <a:t> of </a:t>
            </a:r>
            <a:r>
              <a:rPr lang="en-US" sz="2000" dirty="0">
                <a:latin typeface="Aileron Heavy" panose="00000A00000000000000" pitchFamily="50" charset="0"/>
              </a:rPr>
              <a:t>image convolution</a:t>
            </a:r>
            <a:r>
              <a:rPr lang="en-US" sz="2000" dirty="0">
                <a:latin typeface="Aileron Regular" panose="020B0604020202020204" charset="0"/>
              </a:rPr>
              <a:t> goes to the simulation of how light from the stars look like when reflected by these space telescopes.</a:t>
            </a:r>
          </a:p>
          <a:p>
            <a:pPr algn="just">
              <a:lnSpc>
                <a:spcPct val="150000"/>
              </a:lnSpc>
            </a:pPr>
            <a:endParaRPr lang="en-US" sz="700" dirty="0">
              <a:latin typeface="Aileron Regular" panose="020B0604020202020204" charset="0"/>
            </a:endParaRPr>
          </a:p>
          <a:p>
            <a:pPr algn="just">
              <a:lnSpc>
                <a:spcPct val="150000"/>
              </a:lnSpc>
            </a:pPr>
            <a:r>
              <a:rPr lang="en-US" sz="2000" dirty="0">
                <a:latin typeface="Aileron Regular" panose="020B0604020202020204" charset="0"/>
              </a:rPr>
              <a:t>Using the apertures created in the first activity, an </a:t>
            </a:r>
            <a:r>
              <a:rPr lang="en-US" sz="2000" dirty="0">
                <a:latin typeface="Aileron Heavy" panose="00000A00000000000000" pitchFamily="50" charset="0"/>
              </a:rPr>
              <a:t>image of a star</a:t>
            </a:r>
            <a:r>
              <a:rPr lang="en-US" sz="2000" dirty="0">
                <a:latin typeface="Aileron Regular" panose="020B0604020202020204" charset="0"/>
              </a:rPr>
              <a:t>, like a point, is convolved with the </a:t>
            </a:r>
            <a:r>
              <a:rPr lang="en-US" sz="2000" dirty="0">
                <a:latin typeface="Aileron Heavy" panose="00000A00000000000000" pitchFamily="50" charset="0"/>
              </a:rPr>
              <a:t>telescope assembly</a:t>
            </a:r>
            <a:r>
              <a:rPr lang="en-US" sz="2000" dirty="0">
                <a:latin typeface="Aileron Regular" panose="020B0604020202020204" charset="0"/>
              </a:rPr>
              <a:t>. The resulting images are the convolution of the two and it closely models the appearance of an image captured by these telescopes in general.</a:t>
            </a:r>
          </a:p>
          <a:p>
            <a:pPr algn="just">
              <a:lnSpc>
                <a:spcPct val="150000"/>
              </a:lnSpc>
            </a:pPr>
            <a:endParaRPr lang="en-US" sz="700" dirty="0">
              <a:latin typeface="Aileron Regular" panose="020B0604020202020204" charset="0"/>
            </a:endParaRPr>
          </a:p>
          <a:p>
            <a:pPr algn="just">
              <a:lnSpc>
                <a:spcPct val="150000"/>
              </a:lnSpc>
            </a:pPr>
            <a:r>
              <a:rPr lang="en-US" sz="2000" dirty="0">
                <a:latin typeface="Aileron Regular" panose="020B0604020202020204" charset="0"/>
              </a:rPr>
              <a:t>For most </a:t>
            </a:r>
            <a:r>
              <a:rPr lang="en-US" sz="2000" dirty="0">
                <a:latin typeface="Aileron Heavy" panose="00000A00000000000000" pitchFamily="50" charset="0"/>
              </a:rPr>
              <a:t>reflecting telescopes </a:t>
            </a:r>
            <a:r>
              <a:rPr lang="en-US" sz="2000" dirty="0">
                <a:latin typeface="Aileron Regular" panose="020B0604020202020204" charset="0"/>
              </a:rPr>
              <a:t>like the Hubble and Webb, the diffraction spikes are produced as light from the stars strikes the main mirror and its struts that support the assembly. But how does this exactly happen?</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0197920"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IMAGING ON SPACE TELESCOPES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6248400" y="8953500"/>
            <a:ext cx="6857135" cy="785856"/>
          </a:xfrm>
          <a:prstGeom prst="rect">
            <a:avLst/>
          </a:prstGeom>
          <a:noFill/>
        </p:spPr>
        <p:txBody>
          <a:bodyPr wrap="square" rtlCol="0">
            <a:spAutoFit/>
          </a:bodyPr>
          <a:lstStyle/>
          <a:p>
            <a:pPr>
              <a:lnSpc>
                <a:spcPct val="150000"/>
              </a:lnSpc>
            </a:pPr>
            <a:r>
              <a:rPr lang="en-US" sz="1600" dirty="0">
                <a:latin typeface="Aileron Regular" panose="020B0604020202020204" charset="0"/>
              </a:rPr>
              <a:t>Figure 11. Comparison between the Hubble and James Webb space telescopes with no struts and with the presence of struts in the assembly.</a:t>
            </a:r>
          </a:p>
        </p:txBody>
      </p:sp>
      <p:sp>
        <p:nvSpPr>
          <p:cNvPr id="3" name="TextBox 2">
            <a:extLst>
              <a:ext uri="{FF2B5EF4-FFF2-40B4-BE49-F238E27FC236}">
                <a16:creationId xmlns:a16="http://schemas.microsoft.com/office/drawing/2014/main" id="{A56FCEA2-81BB-624C-E099-8E94FE58CBD7}"/>
              </a:ext>
            </a:extLst>
          </p:cNvPr>
          <p:cNvSpPr txBox="1"/>
          <p:nvPr/>
        </p:nvSpPr>
        <p:spPr>
          <a:xfrm>
            <a:off x="804512" y="2019300"/>
            <a:ext cx="11201400" cy="497572"/>
          </a:xfrm>
          <a:prstGeom prst="rect">
            <a:avLst/>
          </a:prstGeom>
          <a:noFill/>
        </p:spPr>
        <p:txBody>
          <a:bodyPr wrap="square" rtlCol="0">
            <a:spAutoFit/>
          </a:bodyPr>
          <a:lstStyle/>
          <a:p>
            <a:pPr algn="just">
              <a:lnSpc>
                <a:spcPct val="150000"/>
              </a:lnSpc>
            </a:pPr>
            <a:r>
              <a:rPr lang="en-US" sz="2000" spc="110" dirty="0">
                <a:latin typeface="Aileron Light" panose="00000400000000000000" pitchFamily="50" charset="0"/>
              </a:rPr>
              <a:t>Analysis on the Hubble Primary Mirror (1990) and James Webb Telescope (2021)</a:t>
            </a:r>
          </a:p>
        </p:txBody>
      </p:sp>
      <p:grpSp>
        <p:nvGrpSpPr>
          <p:cNvPr id="19" name="Group 18">
            <a:extLst>
              <a:ext uri="{FF2B5EF4-FFF2-40B4-BE49-F238E27FC236}">
                <a16:creationId xmlns:a16="http://schemas.microsoft.com/office/drawing/2014/main" id="{64A0DF12-0C2F-18B0-1A91-BFEA414AF42C}"/>
              </a:ext>
            </a:extLst>
          </p:cNvPr>
          <p:cNvGrpSpPr/>
          <p:nvPr/>
        </p:nvGrpSpPr>
        <p:grpSpPr>
          <a:xfrm>
            <a:off x="838200" y="2705100"/>
            <a:ext cx="5222424" cy="7118100"/>
            <a:chOff x="381001" y="2626132"/>
            <a:chExt cx="6526603" cy="8994368"/>
          </a:xfrm>
        </p:grpSpPr>
        <p:pic>
          <p:nvPicPr>
            <p:cNvPr id="15" name="Picture 14" descr="A picture containing diagram&#10;&#10;Description automatically generated">
              <a:extLst>
                <a:ext uri="{FF2B5EF4-FFF2-40B4-BE49-F238E27FC236}">
                  <a16:creationId xmlns:a16="http://schemas.microsoft.com/office/drawing/2014/main" id="{75CBC01E-136C-2419-BFE4-5A6A51114590}"/>
                </a:ext>
              </a:extLst>
            </p:cNvPr>
            <p:cNvPicPr>
              <a:picLocks/>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5000" t="22958" b="25631"/>
            <a:stretch/>
          </p:blipFill>
          <p:spPr>
            <a:xfrm>
              <a:off x="381001" y="9182388"/>
              <a:ext cx="6526603" cy="2438112"/>
            </a:xfrm>
            <a:prstGeom prst="rect">
              <a:avLst/>
            </a:prstGeom>
          </p:spPr>
        </p:pic>
        <p:pic>
          <p:nvPicPr>
            <p:cNvPr id="13" name="Picture 12" descr="A picture containing graphical user interface&#10;&#10;Description automatically generated">
              <a:extLst>
                <a:ext uri="{FF2B5EF4-FFF2-40B4-BE49-F238E27FC236}">
                  <a16:creationId xmlns:a16="http://schemas.microsoft.com/office/drawing/2014/main" id="{FF02776B-1A5F-082C-9770-26050D082E33}"/>
                </a:ext>
              </a:extLst>
            </p:cNvPr>
            <p:cNvPicPr>
              <a:picLocks/>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25000" t="24285" b="25631"/>
            <a:stretch/>
          </p:blipFill>
          <p:spPr>
            <a:xfrm>
              <a:off x="381001" y="7048500"/>
              <a:ext cx="6526603" cy="2371440"/>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B545C364-6BC3-F5C2-9AC2-1CD83928E009}"/>
                </a:ext>
              </a:extLst>
            </p:cNvPr>
            <p:cNvPicPr>
              <a:picLocks/>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25000" t="23611" b="25402"/>
            <a:stretch/>
          </p:blipFill>
          <p:spPr>
            <a:xfrm>
              <a:off x="381001" y="4838700"/>
              <a:ext cx="6526603" cy="2430767"/>
            </a:xfrm>
            <a:prstGeom prst="rect">
              <a:avLst/>
            </a:prstGeom>
          </p:spPr>
        </p:pic>
        <p:pic>
          <p:nvPicPr>
            <p:cNvPr id="9" name="Picture 8" descr="A picture containing application&#10;&#10;Description automatically generated">
              <a:extLst>
                <a:ext uri="{FF2B5EF4-FFF2-40B4-BE49-F238E27FC236}">
                  <a16:creationId xmlns:a16="http://schemas.microsoft.com/office/drawing/2014/main" id="{C908F48E-A759-C61A-230E-54FCD8D63356}"/>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25000" t="23268" b="25589"/>
            <a:stretch/>
          </p:blipFill>
          <p:spPr>
            <a:xfrm>
              <a:off x="381001" y="2626132"/>
              <a:ext cx="6526603" cy="2427549"/>
            </a:xfrm>
            <a:prstGeom prst="rect">
              <a:avLst/>
            </a:prstGeom>
          </p:spPr>
        </p:pic>
      </p:grpSp>
    </p:spTree>
    <p:extLst>
      <p:ext uri="{BB962C8B-B14F-4D97-AF65-F5344CB8AC3E}">
        <p14:creationId xmlns:p14="http://schemas.microsoft.com/office/powerpoint/2010/main" val="2324467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247900"/>
            <a:ext cx="8610600" cy="6735690"/>
          </a:xfrm>
          <a:prstGeom prst="rect">
            <a:avLst/>
          </a:prstGeom>
          <a:noFill/>
        </p:spPr>
        <p:txBody>
          <a:bodyPr wrap="square" rtlCol="0">
            <a:spAutoFit/>
          </a:bodyPr>
          <a:lstStyle/>
          <a:p>
            <a:pPr algn="just">
              <a:lnSpc>
                <a:spcPct val="150000"/>
              </a:lnSpc>
            </a:pPr>
            <a:r>
              <a:rPr lang="en-US" dirty="0">
                <a:latin typeface="Aileron Regular" panose="020B0604020202020204" charset="0"/>
              </a:rPr>
              <a:t>The diffraction patterns seen on the convolved images can be reasoned out to two major factors --- the shape of the primary mirror and the strut influence on the main assembly of the space telescope.</a:t>
            </a:r>
          </a:p>
          <a:p>
            <a:pPr algn="just">
              <a:lnSpc>
                <a:spcPct val="150000"/>
              </a:lnSpc>
            </a:pPr>
            <a:endParaRPr lang="en-US" sz="1000" dirty="0">
              <a:latin typeface="Aileron Regular" panose="020B0604020202020204" charset="0"/>
            </a:endParaRPr>
          </a:p>
          <a:p>
            <a:pPr algn="just">
              <a:lnSpc>
                <a:spcPct val="150000"/>
              </a:lnSpc>
            </a:pPr>
            <a:r>
              <a:rPr lang="en-US" dirty="0">
                <a:highlight>
                  <a:srgbClr val="FFFF00"/>
                </a:highlight>
                <a:latin typeface="Aileron Heavy" panose="00000A00000000000000" pitchFamily="50" charset="0"/>
              </a:rPr>
              <a:t>Shape of the primary mirror.</a:t>
            </a:r>
            <a:r>
              <a:rPr lang="en-US" dirty="0">
                <a:latin typeface="Aileron Regular" panose="020B0604020202020204" charset="0"/>
              </a:rPr>
              <a:t> Similar to how diffraction patterns varies for different aperture geometries, the primary mirror in space telescopes is already enough to produce such diffraction patterns. In specific, the resulting image of a </a:t>
            </a:r>
            <a:r>
              <a:rPr lang="en-US" dirty="0">
                <a:latin typeface="Aileron Heavy" panose="00000A00000000000000" pitchFamily="50" charset="0"/>
              </a:rPr>
              <a:t>point source </a:t>
            </a:r>
            <a:r>
              <a:rPr lang="en-US" dirty="0">
                <a:latin typeface="Aileron Regular" panose="020B0604020202020204" charset="0"/>
              </a:rPr>
              <a:t>like a star totally depends on the </a:t>
            </a:r>
            <a:r>
              <a:rPr lang="en-US" dirty="0">
                <a:latin typeface="Aileron Heavy" panose="00000A00000000000000" pitchFamily="50" charset="0"/>
              </a:rPr>
              <a:t>number of sides the reflecting mirrors have</a:t>
            </a:r>
            <a:r>
              <a:rPr lang="en-US" dirty="0">
                <a:latin typeface="Aileron Regular" panose="020B0604020202020204" charset="0"/>
              </a:rPr>
              <a:t>. It has been observed that the diffraction pattern for a circular aperture is a circle, and the resulting pattern for a square aperture are beam spikes radiating into four directions from the center. From these, it can be implied that the diffraction pattern for the Hubble must be a circle, and six-spiked light rays converging at the center are expected for a mirror like James Webb.</a:t>
            </a:r>
          </a:p>
          <a:p>
            <a:pPr algn="just">
              <a:lnSpc>
                <a:spcPct val="150000"/>
              </a:lnSpc>
            </a:pPr>
            <a:endParaRPr lang="en-US" sz="1000" dirty="0">
              <a:latin typeface="Aileron Regular" panose="020B0604020202020204" charset="0"/>
            </a:endParaRPr>
          </a:p>
          <a:p>
            <a:pPr algn="just">
              <a:lnSpc>
                <a:spcPct val="150000"/>
              </a:lnSpc>
            </a:pPr>
            <a:r>
              <a:rPr lang="en-US" dirty="0">
                <a:latin typeface="Aileron Regular" panose="020B0604020202020204" charset="0"/>
              </a:rPr>
              <a:t>Light from the stars interact with the </a:t>
            </a:r>
            <a:r>
              <a:rPr lang="en-US" dirty="0">
                <a:latin typeface="Aileron Heavy" panose="00000A00000000000000" pitchFamily="50" charset="0"/>
              </a:rPr>
              <a:t>edges</a:t>
            </a:r>
            <a:r>
              <a:rPr lang="en-US" dirty="0">
                <a:latin typeface="Aileron Regular" panose="020B0604020202020204" charset="0"/>
              </a:rPr>
              <a:t> of an aperture to create </a:t>
            </a:r>
            <a:r>
              <a:rPr lang="en-US" dirty="0">
                <a:latin typeface="Aileron Heavy" panose="00000A00000000000000" pitchFamily="50" charset="0"/>
              </a:rPr>
              <a:t>perpendicular diffraction spikes </a:t>
            </a:r>
            <a:r>
              <a:rPr lang="en-US" dirty="0">
                <a:latin typeface="Aileron Regular" panose="020B0604020202020204" charset="0"/>
              </a:rPr>
              <a:t>--- the reason why diffraction patterns are unique to every shape as the number of sides increases the number of visible spikes!</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178771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ANALYSIS ON DIFFRACTION PATTERNS</a:t>
            </a:r>
          </a:p>
        </p:txBody>
      </p:sp>
      <p:grpSp>
        <p:nvGrpSpPr>
          <p:cNvPr id="10" name="Group 9">
            <a:extLst>
              <a:ext uri="{FF2B5EF4-FFF2-40B4-BE49-F238E27FC236}">
                <a16:creationId xmlns:a16="http://schemas.microsoft.com/office/drawing/2014/main" id="{5BF68F3A-0319-D17A-A931-C1F0C6B8B058}"/>
              </a:ext>
            </a:extLst>
          </p:cNvPr>
          <p:cNvGrpSpPr/>
          <p:nvPr/>
        </p:nvGrpSpPr>
        <p:grpSpPr>
          <a:xfrm>
            <a:off x="9677400" y="2474764"/>
            <a:ext cx="3429000" cy="6478736"/>
            <a:chOff x="9753600" y="2476500"/>
            <a:chExt cx="3429000" cy="6478736"/>
          </a:xfrm>
        </p:grpSpPr>
        <p:pic>
          <p:nvPicPr>
            <p:cNvPr id="5" name="Picture 4" descr="A picture containing graphical user interface&#10;&#10;Description automatically generated">
              <a:extLst>
                <a:ext uri="{FF2B5EF4-FFF2-40B4-BE49-F238E27FC236}">
                  <a16:creationId xmlns:a16="http://schemas.microsoft.com/office/drawing/2014/main" id="{35FA5325-15EE-25C4-ADF7-EEF9F054AB82}"/>
                </a:ext>
              </a:extLst>
            </p:cNvPr>
            <p:cNvPicPr>
              <a:picLocks/>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74245" t="28307" b="27446"/>
            <a:stretch/>
          </p:blipFill>
          <p:spPr>
            <a:xfrm>
              <a:off x="9753600" y="5754837"/>
              <a:ext cx="3429000" cy="3200399"/>
            </a:xfrm>
            <a:prstGeom prst="rect">
              <a:avLst/>
            </a:prstGeom>
          </p:spPr>
        </p:pic>
        <p:pic>
          <p:nvPicPr>
            <p:cNvPr id="8" name="Picture 7" descr="A picture containing application&#10;&#10;Description automatically generated">
              <a:extLst>
                <a:ext uri="{FF2B5EF4-FFF2-40B4-BE49-F238E27FC236}">
                  <a16:creationId xmlns:a16="http://schemas.microsoft.com/office/drawing/2014/main" id="{1A55139A-FEEF-290A-DE40-47D01B1F43E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74704" t="29021" r="1221" b="28846"/>
            <a:stretch/>
          </p:blipFill>
          <p:spPr>
            <a:xfrm>
              <a:off x="9808184" y="2476500"/>
              <a:ext cx="3222016" cy="3048000"/>
            </a:xfrm>
            <a:prstGeom prst="rect">
              <a:avLst/>
            </a:prstGeom>
          </p:spPr>
        </p:pic>
      </p:grpSp>
      <p:sp>
        <p:nvSpPr>
          <p:cNvPr id="11" name="TextBox 10">
            <a:extLst>
              <a:ext uri="{FF2B5EF4-FFF2-40B4-BE49-F238E27FC236}">
                <a16:creationId xmlns:a16="http://schemas.microsoft.com/office/drawing/2014/main" id="{BB259863-5E41-470F-2F8D-9C0894443306}"/>
              </a:ext>
            </a:extLst>
          </p:cNvPr>
          <p:cNvSpPr txBox="1"/>
          <p:nvPr/>
        </p:nvSpPr>
        <p:spPr>
          <a:xfrm>
            <a:off x="9829800" y="2524037"/>
            <a:ext cx="995785" cy="369332"/>
          </a:xfrm>
          <a:prstGeom prst="rect">
            <a:avLst/>
          </a:prstGeom>
          <a:noFill/>
        </p:spPr>
        <p:txBody>
          <a:bodyPr wrap="none" rtlCol="0">
            <a:spAutoFit/>
          </a:bodyPr>
          <a:lstStyle/>
          <a:p>
            <a:r>
              <a:rPr lang="en-US" dirty="0">
                <a:solidFill>
                  <a:schemeClr val="bg1"/>
                </a:solidFill>
                <a:latin typeface="Aileron Bold" panose="00000800000000000000" pitchFamily="50" charset="0"/>
              </a:rPr>
              <a:t>Hubble</a:t>
            </a:r>
          </a:p>
        </p:txBody>
      </p:sp>
      <p:sp>
        <p:nvSpPr>
          <p:cNvPr id="14" name="TextBox 13">
            <a:extLst>
              <a:ext uri="{FF2B5EF4-FFF2-40B4-BE49-F238E27FC236}">
                <a16:creationId xmlns:a16="http://schemas.microsoft.com/office/drawing/2014/main" id="{AE9F15E5-DB4F-049D-6DDC-BC220337710B}"/>
              </a:ext>
            </a:extLst>
          </p:cNvPr>
          <p:cNvSpPr txBox="1"/>
          <p:nvPr/>
        </p:nvSpPr>
        <p:spPr>
          <a:xfrm>
            <a:off x="9821333" y="5827048"/>
            <a:ext cx="1611082" cy="369332"/>
          </a:xfrm>
          <a:prstGeom prst="rect">
            <a:avLst/>
          </a:prstGeom>
          <a:noFill/>
        </p:spPr>
        <p:txBody>
          <a:bodyPr wrap="none" rtlCol="0">
            <a:spAutoFit/>
          </a:bodyPr>
          <a:lstStyle/>
          <a:p>
            <a:r>
              <a:rPr lang="en-US" dirty="0">
                <a:solidFill>
                  <a:schemeClr val="bg1"/>
                </a:solidFill>
                <a:latin typeface="Aileron Bold" panose="00000800000000000000" pitchFamily="50" charset="0"/>
              </a:rPr>
              <a:t>James Webb</a:t>
            </a:r>
          </a:p>
        </p:txBody>
      </p:sp>
      <p:sp>
        <p:nvSpPr>
          <p:cNvPr id="16" name="TextBox 15">
            <a:extLst>
              <a:ext uri="{FF2B5EF4-FFF2-40B4-BE49-F238E27FC236}">
                <a16:creationId xmlns:a16="http://schemas.microsoft.com/office/drawing/2014/main" id="{529159D4-2DC0-908C-B848-54A266606B29}"/>
              </a:ext>
            </a:extLst>
          </p:cNvPr>
          <p:cNvSpPr txBox="1"/>
          <p:nvPr/>
        </p:nvSpPr>
        <p:spPr>
          <a:xfrm>
            <a:off x="762000" y="9070376"/>
            <a:ext cx="12268200" cy="416524"/>
          </a:xfrm>
          <a:prstGeom prst="rect">
            <a:avLst/>
          </a:prstGeom>
          <a:noFill/>
        </p:spPr>
        <p:txBody>
          <a:bodyPr wrap="square" rtlCol="0">
            <a:spAutoFit/>
          </a:bodyPr>
          <a:lstStyle/>
          <a:p>
            <a:pPr>
              <a:lnSpc>
                <a:spcPct val="150000"/>
              </a:lnSpc>
            </a:pPr>
            <a:r>
              <a:rPr lang="en-US" sz="1600" dirty="0">
                <a:latin typeface="Aileron Regular" panose="020B0604020202020204" charset="0"/>
              </a:rPr>
              <a:t>Figure 12. See right image. The primary mirror contribution of the Hubble and James Webb space telescopes to the diffraction pattern</a:t>
            </a:r>
          </a:p>
        </p:txBody>
      </p:sp>
    </p:spTree>
    <p:extLst>
      <p:ext uri="{BB962C8B-B14F-4D97-AF65-F5344CB8AC3E}">
        <p14:creationId xmlns:p14="http://schemas.microsoft.com/office/powerpoint/2010/main" val="402800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001000" y="1332937"/>
            <a:ext cx="4952998" cy="7428187"/>
          </a:xfrm>
          <a:prstGeom prst="rect">
            <a:avLst/>
          </a:prstGeom>
          <a:noFill/>
        </p:spPr>
        <p:txBody>
          <a:bodyPr wrap="square" rtlCol="0">
            <a:spAutoFit/>
          </a:bodyPr>
          <a:lstStyle/>
          <a:p>
            <a:pPr algn="just">
              <a:lnSpc>
                <a:spcPct val="150000"/>
              </a:lnSpc>
            </a:pPr>
            <a:r>
              <a:rPr lang="en-US" dirty="0">
                <a:highlight>
                  <a:srgbClr val="FFFF00"/>
                </a:highlight>
                <a:latin typeface="Aileron Heavy" panose="00000A00000000000000" pitchFamily="50" charset="0"/>
              </a:rPr>
              <a:t>Strut influence.</a:t>
            </a:r>
            <a:r>
              <a:rPr lang="en-US" dirty="0">
                <a:latin typeface="Aileron Heavy" panose="00000A00000000000000" pitchFamily="50" charset="0"/>
              </a:rPr>
              <a:t> </a:t>
            </a:r>
            <a:r>
              <a:rPr lang="en-US" dirty="0">
                <a:latin typeface="Aileron Regular" panose="020B0604020202020204" charset="0"/>
              </a:rPr>
              <a:t>Just like how the edges of an aperture contribute to the appearance of an image point source or a star, the </a:t>
            </a:r>
            <a:r>
              <a:rPr lang="en-US" dirty="0">
                <a:latin typeface="Aileron Heavy" panose="00000A00000000000000" pitchFamily="50" charset="0"/>
              </a:rPr>
              <a:t>struts attached to the main mirror </a:t>
            </a:r>
            <a:r>
              <a:rPr lang="en-US" dirty="0">
                <a:latin typeface="Aileron Regular" panose="020B0604020202020204" charset="0"/>
              </a:rPr>
              <a:t>assembly also diffracts the light shined through it. The number and position of struts supporting the secondary mirror determine the diffraction patterns it produces. </a:t>
            </a:r>
          </a:p>
          <a:p>
            <a:pPr algn="just">
              <a:lnSpc>
                <a:spcPct val="150000"/>
              </a:lnSpc>
            </a:pPr>
            <a:endParaRPr lang="en-US" sz="700" dirty="0">
              <a:latin typeface="Aileron Regular" panose="020B0604020202020204" charset="0"/>
            </a:endParaRPr>
          </a:p>
          <a:p>
            <a:pPr algn="just">
              <a:lnSpc>
                <a:spcPct val="150000"/>
              </a:lnSpc>
            </a:pPr>
            <a:r>
              <a:rPr lang="en-US" dirty="0">
                <a:latin typeface="Aileron Regular" panose="020B0604020202020204" charset="0"/>
              </a:rPr>
              <a:t>Since the diffracted light always bends into a single, perpendicular pattern, the </a:t>
            </a:r>
            <a:r>
              <a:rPr lang="en-US" dirty="0">
                <a:latin typeface="Aileron Heavy" panose="00000A00000000000000" pitchFamily="50" charset="0"/>
              </a:rPr>
              <a:t>resulting strut contributions </a:t>
            </a:r>
            <a:r>
              <a:rPr lang="en-US" dirty="0">
                <a:latin typeface="Aileron Regular" panose="020B0604020202020204" charset="0"/>
              </a:rPr>
              <a:t>always converge at the center. These explains why the diffraction pattern for mirrors with strut is different than the the mirror itself, as shown in </a:t>
            </a:r>
            <a:r>
              <a:rPr lang="en-US" dirty="0">
                <a:latin typeface="Aileron Regular" panose="020B0604020202020204" charset="0"/>
                <a:hlinkClick r:id="rId2" action="ppaction://hlinksldjump"/>
              </a:rPr>
              <a:t>Figure 12</a:t>
            </a:r>
            <a:r>
              <a:rPr lang="en-US" dirty="0">
                <a:latin typeface="Aileron Regular" panose="020B0604020202020204" charset="0"/>
              </a:rPr>
              <a:t>. </a:t>
            </a:r>
          </a:p>
          <a:p>
            <a:pPr algn="just">
              <a:lnSpc>
                <a:spcPct val="150000"/>
              </a:lnSpc>
            </a:pPr>
            <a:endParaRPr lang="en-US" sz="700" dirty="0">
              <a:latin typeface="Aileron Regular" panose="020B0604020202020204" charset="0"/>
            </a:endParaRPr>
          </a:p>
          <a:p>
            <a:pPr algn="just">
              <a:lnSpc>
                <a:spcPct val="150000"/>
              </a:lnSpc>
            </a:pPr>
            <a:r>
              <a:rPr lang="en-US" dirty="0">
                <a:latin typeface="Aileron Regular" panose="020B0604020202020204" charset="0"/>
              </a:rPr>
              <a:t>In the James Webb, the struts are assembled in a way their diffraction patterns overlap with those created by the primary mirror!</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16" name="TextBox 15">
            <a:extLst>
              <a:ext uri="{FF2B5EF4-FFF2-40B4-BE49-F238E27FC236}">
                <a16:creationId xmlns:a16="http://schemas.microsoft.com/office/drawing/2014/main" id="{529159D4-2DC0-908C-B848-54A266606B29}"/>
              </a:ext>
            </a:extLst>
          </p:cNvPr>
          <p:cNvSpPr txBox="1"/>
          <p:nvPr/>
        </p:nvSpPr>
        <p:spPr>
          <a:xfrm>
            <a:off x="683578" y="4440061"/>
            <a:ext cx="7012622"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13. The James Webb space telescope assembly. Image cropped is courtesy of </a:t>
            </a:r>
            <a:r>
              <a:rPr lang="en-US" sz="1600" dirty="0">
                <a:latin typeface="Aileron Regular" panose="020B0604020202020204" charset="0"/>
                <a:hlinkClick r:id="rId3"/>
              </a:rPr>
              <a:t>Webb’s Diffraction Spikes (webbtelescope.org)</a:t>
            </a:r>
            <a:r>
              <a:rPr lang="en-US" sz="1600" dirty="0">
                <a:latin typeface="Aileron Regular" panose="020B0604020202020204" charset="0"/>
              </a:rPr>
              <a:t>.</a:t>
            </a:r>
          </a:p>
        </p:txBody>
      </p:sp>
      <p:pic>
        <p:nvPicPr>
          <p:cNvPr id="4" name="Picture 3">
            <a:extLst>
              <a:ext uri="{FF2B5EF4-FFF2-40B4-BE49-F238E27FC236}">
                <a16:creationId xmlns:a16="http://schemas.microsoft.com/office/drawing/2014/main" id="{B197A632-FB85-A997-CB4E-3B68180C09DC}"/>
              </a:ext>
            </a:extLst>
          </p:cNvPr>
          <p:cNvPicPr>
            <a:picLocks noChangeAspect="1"/>
          </p:cNvPicPr>
          <p:nvPr/>
        </p:nvPicPr>
        <p:blipFill>
          <a:blip r:embed="rId4"/>
          <a:stretch>
            <a:fillRect/>
          </a:stretch>
        </p:blipFill>
        <p:spPr>
          <a:xfrm>
            <a:off x="761999" y="1421958"/>
            <a:ext cx="6936423" cy="2959542"/>
          </a:xfrm>
          <a:prstGeom prst="rect">
            <a:avLst/>
          </a:prstGeom>
        </p:spPr>
      </p:pic>
      <p:grpSp>
        <p:nvGrpSpPr>
          <p:cNvPr id="12" name="Group 11">
            <a:extLst>
              <a:ext uri="{FF2B5EF4-FFF2-40B4-BE49-F238E27FC236}">
                <a16:creationId xmlns:a16="http://schemas.microsoft.com/office/drawing/2014/main" id="{05BAAEA3-5D88-8154-9068-818D1A0CB520}"/>
              </a:ext>
            </a:extLst>
          </p:cNvPr>
          <p:cNvGrpSpPr/>
          <p:nvPr/>
        </p:nvGrpSpPr>
        <p:grpSpPr>
          <a:xfrm>
            <a:off x="685800" y="5448300"/>
            <a:ext cx="7012621" cy="3374170"/>
            <a:chOff x="685800" y="5441164"/>
            <a:chExt cx="6968209" cy="3352801"/>
          </a:xfrm>
        </p:grpSpPr>
        <p:pic>
          <p:nvPicPr>
            <p:cNvPr id="7" name="Picture 6" descr="A picture containing diagram&#10;&#10;Description automatically generated">
              <a:extLst>
                <a:ext uri="{FF2B5EF4-FFF2-40B4-BE49-F238E27FC236}">
                  <a16:creationId xmlns:a16="http://schemas.microsoft.com/office/drawing/2014/main" id="{45B7C1C9-5589-BA98-8ACF-C8442468C910}"/>
                </a:ext>
              </a:extLst>
            </p:cNvPr>
            <p:cNvPicPr>
              <a:picLocks/>
            </p:cNvPicPr>
            <p:nvPr/>
          </p:nvPicPr>
          <p:blipFill rotWithShape="1">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l="74245" t="28392" r="1230" b="28501"/>
            <a:stretch/>
          </p:blipFill>
          <p:spPr>
            <a:xfrm>
              <a:off x="4114800" y="5441164"/>
              <a:ext cx="3539209" cy="3352799"/>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92CEF692-6C1A-EF3E-786F-E853EB1A706A}"/>
                </a:ext>
              </a:extLst>
            </p:cNvPr>
            <p:cNvPicPr>
              <a:picLocks/>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l="74920" t="28532" r="1182" b="28343"/>
            <a:stretch/>
          </p:blipFill>
          <p:spPr>
            <a:xfrm>
              <a:off x="685800" y="5441165"/>
              <a:ext cx="3429000" cy="3352800"/>
            </a:xfrm>
            <a:prstGeom prst="rect">
              <a:avLst/>
            </a:prstGeom>
          </p:spPr>
        </p:pic>
      </p:grpSp>
      <p:sp>
        <p:nvSpPr>
          <p:cNvPr id="13" name="TextBox 12">
            <a:extLst>
              <a:ext uri="{FF2B5EF4-FFF2-40B4-BE49-F238E27FC236}">
                <a16:creationId xmlns:a16="http://schemas.microsoft.com/office/drawing/2014/main" id="{07565725-F1FB-D6D1-837F-4B5DCF0A70C6}"/>
              </a:ext>
            </a:extLst>
          </p:cNvPr>
          <p:cNvSpPr txBox="1"/>
          <p:nvPr/>
        </p:nvSpPr>
        <p:spPr>
          <a:xfrm>
            <a:off x="685800" y="8953500"/>
            <a:ext cx="12268198"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14. Diffraction pattern of the star accounting for the primary mirror and struts contributions, close to the actual images captured by the telescopes. The James Webb space telescope is known for its complex eight-pointed star pattern as shown.</a:t>
            </a:r>
          </a:p>
        </p:txBody>
      </p:sp>
      <p:sp>
        <p:nvSpPr>
          <p:cNvPr id="17" name="TextBox 16">
            <a:extLst>
              <a:ext uri="{FF2B5EF4-FFF2-40B4-BE49-F238E27FC236}">
                <a16:creationId xmlns:a16="http://schemas.microsoft.com/office/drawing/2014/main" id="{78847466-6959-698B-F429-0E420A417506}"/>
              </a:ext>
            </a:extLst>
          </p:cNvPr>
          <p:cNvSpPr txBox="1"/>
          <p:nvPr/>
        </p:nvSpPr>
        <p:spPr>
          <a:xfrm>
            <a:off x="4306456" y="5484892"/>
            <a:ext cx="1611082" cy="369332"/>
          </a:xfrm>
          <a:prstGeom prst="rect">
            <a:avLst/>
          </a:prstGeom>
          <a:noFill/>
        </p:spPr>
        <p:txBody>
          <a:bodyPr wrap="none" rtlCol="0">
            <a:spAutoFit/>
          </a:bodyPr>
          <a:lstStyle/>
          <a:p>
            <a:r>
              <a:rPr lang="en-US" dirty="0">
                <a:solidFill>
                  <a:schemeClr val="bg1"/>
                </a:solidFill>
                <a:latin typeface="Aileron Bold" panose="00000800000000000000" pitchFamily="50" charset="0"/>
              </a:rPr>
              <a:t>James Webb</a:t>
            </a:r>
          </a:p>
        </p:txBody>
      </p:sp>
      <p:sp>
        <p:nvSpPr>
          <p:cNvPr id="18" name="TextBox 17">
            <a:extLst>
              <a:ext uri="{FF2B5EF4-FFF2-40B4-BE49-F238E27FC236}">
                <a16:creationId xmlns:a16="http://schemas.microsoft.com/office/drawing/2014/main" id="{090DCD4F-B28E-BECA-0E72-6F9C51E3458F}"/>
              </a:ext>
            </a:extLst>
          </p:cNvPr>
          <p:cNvSpPr txBox="1"/>
          <p:nvPr/>
        </p:nvSpPr>
        <p:spPr>
          <a:xfrm>
            <a:off x="761999" y="5484892"/>
            <a:ext cx="995785" cy="369332"/>
          </a:xfrm>
          <a:prstGeom prst="rect">
            <a:avLst/>
          </a:prstGeom>
          <a:noFill/>
        </p:spPr>
        <p:txBody>
          <a:bodyPr wrap="none" rtlCol="0">
            <a:spAutoFit/>
          </a:bodyPr>
          <a:lstStyle/>
          <a:p>
            <a:r>
              <a:rPr lang="en-US" dirty="0">
                <a:solidFill>
                  <a:schemeClr val="bg1"/>
                </a:solidFill>
                <a:latin typeface="Aileron Bold" panose="00000800000000000000" pitchFamily="50" charset="0"/>
              </a:rPr>
              <a:t>Hubble</a:t>
            </a:r>
          </a:p>
        </p:txBody>
      </p:sp>
    </p:spTree>
    <p:extLst>
      <p:ext uri="{BB962C8B-B14F-4D97-AF65-F5344CB8AC3E}">
        <p14:creationId xmlns:p14="http://schemas.microsoft.com/office/powerpoint/2010/main" val="4060960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12" name="TextBox 11">
            <a:extLst>
              <a:ext uri="{FF2B5EF4-FFF2-40B4-BE49-F238E27FC236}">
                <a16:creationId xmlns:a16="http://schemas.microsoft.com/office/drawing/2014/main" id="{A03D9DDB-0911-CCC6-289E-FE03CE9C7E57}"/>
              </a:ext>
            </a:extLst>
          </p:cNvPr>
          <p:cNvSpPr txBox="1"/>
          <p:nvPr/>
        </p:nvSpPr>
        <p:spPr>
          <a:xfrm>
            <a:off x="762000" y="7810500"/>
            <a:ext cx="4220016" cy="1155188"/>
          </a:xfrm>
          <a:prstGeom prst="rect">
            <a:avLst/>
          </a:prstGeom>
          <a:noFill/>
        </p:spPr>
        <p:txBody>
          <a:bodyPr wrap="square" rtlCol="0">
            <a:spAutoFit/>
          </a:bodyPr>
          <a:lstStyle/>
          <a:p>
            <a:pPr>
              <a:lnSpc>
                <a:spcPct val="150000"/>
              </a:lnSpc>
            </a:pPr>
            <a:r>
              <a:rPr lang="en-US" sz="1600" dirty="0">
                <a:latin typeface="Aileron Regular" panose="020B0604020202020204" charset="0"/>
              </a:rPr>
              <a:t>Figure 15. Comparison between the image of a star captured by the Hubble and James Webb space telescopes. </a:t>
            </a:r>
          </a:p>
        </p:txBody>
      </p:sp>
      <p:pic>
        <p:nvPicPr>
          <p:cNvPr id="5" name="Picture 4" descr="A picture containing text, orange&#10;&#10;Description automatically generated">
            <a:extLst>
              <a:ext uri="{FF2B5EF4-FFF2-40B4-BE49-F238E27FC236}">
                <a16:creationId xmlns:a16="http://schemas.microsoft.com/office/drawing/2014/main" id="{5533BC3B-7AAE-6FA0-47FE-C7341C5AD2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479" y="1047563"/>
            <a:ext cx="7589520" cy="4139738"/>
          </a:xfrm>
          <a:prstGeom prst="rect">
            <a:avLst/>
          </a:prstGeom>
        </p:spPr>
      </p:pic>
      <p:pic>
        <p:nvPicPr>
          <p:cNvPr id="10" name="Picture 9" descr="Background pattern&#10;&#10;Description automatically generated">
            <a:extLst>
              <a:ext uri="{FF2B5EF4-FFF2-40B4-BE49-F238E27FC236}">
                <a16:creationId xmlns:a16="http://schemas.microsoft.com/office/drawing/2014/main" id="{AEF9EB2A-85A4-B7C6-A940-4CE8DD0867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9719" y="5050674"/>
            <a:ext cx="7574280" cy="4131426"/>
          </a:xfrm>
          <a:prstGeom prst="rect">
            <a:avLst/>
          </a:prstGeom>
        </p:spPr>
      </p:pic>
      <p:pic>
        <p:nvPicPr>
          <p:cNvPr id="6146" name="Picture 2" descr="Side-by-side images show the first picture released from the James Webb telescope, next to the equivalent picture taken by Hubble.">
            <a:extLst>
              <a:ext uri="{FF2B5EF4-FFF2-40B4-BE49-F238E27FC236}">
                <a16:creationId xmlns:a16="http://schemas.microsoft.com/office/drawing/2014/main" id="{F1798468-537B-D812-EE75-B8289A192B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911" r="50857"/>
          <a:stretch/>
        </p:blipFill>
        <p:spPr bwMode="auto">
          <a:xfrm>
            <a:off x="838199" y="1307437"/>
            <a:ext cx="4143816" cy="30815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Side-by-side images show the first picture released from the James Webb telescope, next to the equivalent picture taken by Hubble.">
            <a:extLst>
              <a:ext uri="{FF2B5EF4-FFF2-40B4-BE49-F238E27FC236}">
                <a16:creationId xmlns:a16="http://schemas.microsoft.com/office/drawing/2014/main" id="{E9B420AF-5BE7-011B-A726-FC48989E11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857" t="26911"/>
          <a:stretch/>
        </p:blipFill>
        <p:spPr bwMode="auto">
          <a:xfrm>
            <a:off x="838199" y="4652796"/>
            <a:ext cx="4143816" cy="308150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72C38-FC4D-F725-0285-B8C4B08CB869}"/>
              </a:ext>
            </a:extLst>
          </p:cNvPr>
          <p:cNvSpPr txBox="1"/>
          <p:nvPr/>
        </p:nvSpPr>
        <p:spPr>
          <a:xfrm>
            <a:off x="914400" y="4697968"/>
            <a:ext cx="1611082" cy="369332"/>
          </a:xfrm>
          <a:prstGeom prst="rect">
            <a:avLst/>
          </a:prstGeom>
          <a:noFill/>
        </p:spPr>
        <p:txBody>
          <a:bodyPr wrap="none" rtlCol="0">
            <a:spAutoFit/>
          </a:bodyPr>
          <a:lstStyle/>
          <a:p>
            <a:r>
              <a:rPr lang="en-US" dirty="0">
                <a:solidFill>
                  <a:schemeClr val="bg1"/>
                </a:solidFill>
                <a:latin typeface="Aileron Bold" panose="00000800000000000000" pitchFamily="50" charset="0"/>
              </a:rPr>
              <a:t>James Webb</a:t>
            </a:r>
          </a:p>
        </p:txBody>
      </p:sp>
      <p:sp>
        <p:nvSpPr>
          <p:cNvPr id="16" name="TextBox 15">
            <a:extLst>
              <a:ext uri="{FF2B5EF4-FFF2-40B4-BE49-F238E27FC236}">
                <a16:creationId xmlns:a16="http://schemas.microsoft.com/office/drawing/2014/main" id="{D731C356-BEDD-81ED-E1B8-4C152F03FF24}"/>
              </a:ext>
            </a:extLst>
          </p:cNvPr>
          <p:cNvSpPr txBox="1"/>
          <p:nvPr/>
        </p:nvSpPr>
        <p:spPr>
          <a:xfrm>
            <a:off x="914400" y="1333500"/>
            <a:ext cx="995785" cy="369332"/>
          </a:xfrm>
          <a:prstGeom prst="rect">
            <a:avLst/>
          </a:prstGeom>
          <a:noFill/>
        </p:spPr>
        <p:txBody>
          <a:bodyPr wrap="none" rtlCol="0">
            <a:spAutoFit/>
          </a:bodyPr>
          <a:lstStyle/>
          <a:p>
            <a:r>
              <a:rPr lang="en-US" dirty="0">
                <a:solidFill>
                  <a:schemeClr val="bg1"/>
                </a:solidFill>
                <a:latin typeface="Aileron Bold" panose="00000800000000000000" pitchFamily="50" charset="0"/>
              </a:rPr>
              <a:t>Hubble</a:t>
            </a:r>
          </a:p>
        </p:txBody>
      </p:sp>
      <p:sp>
        <p:nvSpPr>
          <p:cNvPr id="17" name="TextBox 16">
            <a:extLst>
              <a:ext uri="{FF2B5EF4-FFF2-40B4-BE49-F238E27FC236}">
                <a16:creationId xmlns:a16="http://schemas.microsoft.com/office/drawing/2014/main" id="{8CCE19BF-04F5-5F2D-6AD4-2BA749FFDAE0}"/>
              </a:ext>
            </a:extLst>
          </p:cNvPr>
          <p:cNvSpPr txBox="1"/>
          <p:nvPr/>
        </p:nvSpPr>
        <p:spPr>
          <a:xfrm>
            <a:off x="5379719" y="9082044"/>
            <a:ext cx="7498079" cy="785856"/>
          </a:xfrm>
          <a:prstGeom prst="rect">
            <a:avLst/>
          </a:prstGeom>
          <a:noFill/>
        </p:spPr>
        <p:txBody>
          <a:bodyPr wrap="square" rtlCol="0">
            <a:spAutoFit/>
          </a:bodyPr>
          <a:lstStyle/>
          <a:p>
            <a:pPr>
              <a:lnSpc>
                <a:spcPct val="150000"/>
              </a:lnSpc>
            </a:pPr>
            <a:r>
              <a:rPr lang="en-US" sz="1600" dirty="0">
                <a:latin typeface="Aileron Regular" panose="020B0604020202020204" charset="0"/>
              </a:rPr>
              <a:t>Figure 16. Stars of varying radii when convolved with the Hubble and James Webb space telescopes.</a:t>
            </a:r>
          </a:p>
        </p:txBody>
      </p:sp>
      <p:grpSp>
        <p:nvGrpSpPr>
          <p:cNvPr id="18" name="Group 17">
            <a:extLst>
              <a:ext uri="{FF2B5EF4-FFF2-40B4-BE49-F238E27FC236}">
                <a16:creationId xmlns:a16="http://schemas.microsoft.com/office/drawing/2014/main" id="{72266120-0476-C00E-B5B0-A2113253B90C}"/>
              </a:ext>
            </a:extLst>
          </p:cNvPr>
          <p:cNvGrpSpPr/>
          <p:nvPr/>
        </p:nvGrpSpPr>
        <p:grpSpPr>
          <a:xfrm rot="5400000">
            <a:off x="2646927" y="7364964"/>
            <a:ext cx="450160" cy="4220016"/>
            <a:chOff x="10981040" y="4264181"/>
            <a:chExt cx="715659" cy="3391971"/>
          </a:xfrm>
        </p:grpSpPr>
        <p:sp>
          <p:nvSpPr>
            <p:cNvPr id="20" name="Rectangle 19">
              <a:extLst>
                <a:ext uri="{FF2B5EF4-FFF2-40B4-BE49-F238E27FC236}">
                  <a16:creationId xmlns:a16="http://schemas.microsoft.com/office/drawing/2014/main" id="{11839F73-AC73-C760-B8B2-5D93B946C2CC}"/>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8E3375-2F27-BAD7-226B-ED1DE347FE4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581C36B-4646-3F73-C326-2CF9239F9A37}"/>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BD7BDAA-7B82-6F9C-77D0-D57B0303301F}"/>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C6032C7F-1A53-D752-42C9-4DED807FD8EE}"/>
              </a:ext>
            </a:extLst>
          </p:cNvPr>
          <p:cNvSpPr txBox="1"/>
          <p:nvPr/>
        </p:nvSpPr>
        <p:spPr>
          <a:xfrm>
            <a:off x="5490449" y="5323701"/>
            <a:ext cx="1135054" cy="276999"/>
          </a:xfrm>
          <a:prstGeom prst="rect">
            <a:avLst/>
          </a:prstGeom>
          <a:noFill/>
        </p:spPr>
        <p:txBody>
          <a:bodyPr wrap="none" rtlCol="0">
            <a:spAutoFit/>
          </a:bodyPr>
          <a:lstStyle/>
          <a:p>
            <a:r>
              <a:rPr lang="en-US" sz="1200" dirty="0">
                <a:solidFill>
                  <a:schemeClr val="bg1"/>
                </a:solidFill>
                <a:latin typeface="Aileron Bold" panose="00000800000000000000" pitchFamily="50" charset="0"/>
              </a:rPr>
              <a:t>James Webb</a:t>
            </a:r>
          </a:p>
        </p:txBody>
      </p:sp>
      <p:sp>
        <p:nvSpPr>
          <p:cNvPr id="29" name="TextBox 28">
            <a:extLst>
              <a:ext uri="{FF2B5EF4-FFF2-40B4-BE49-F238E27FC236}">
                <a16:creationId xmlns:a16="http://schemas.microsoft.com/office/drawing/2014/main" id="{A88435B6-2402-09CF-460D-282C56BAD82B}"/>
              </a:ext>
            </a:extLst>
          </p:cNvPr>
          <p:cNvSpPr txBox="1"/>
          <p:nvPr/>
        </p:nvSpPr>
        <p:spPr>
          <a:xfrm>
            <a:off x="5486400" y="1333500"/>
            <a:ext cx="724878" cy="276999"/>
          </a:xfrm>
          <a:prstGeom prst="rect">
            <a:avLst/>
          </a:prstGeom>
          <a:noFill/>
        </p:spPr>
        <p:txBody>
          <a:bodyPr wrap="none" rtlCol="0">
            <a:spAutoFit/>
          </a:bodyPr>
          <a:lstStyle/>
          <a:p>
            <a:r>
              <a:rPr lang="en-US" sz="1200" dirty="0">
                <a:solidFill>
                  <a:schemeClr val="bg1"/>
                </a:solidFill>
                <a:latin typeface="Aileron Bold" panose="00000800000000000000" pitchFamily="50" charset="0"/>
              </a:rPr>
              <a:t>Hubble</a:t>
            </a:r>
          </a:p>
        </p:txBody>
      </p:sp>
    </p:spTree>
    <p:extLst>
      <p:ext uri="{BB962C8B-B14F-4D97-AF65-F5344CB8AC3E}">
        <p14:creationId xmlns:p14="http://schemas.microsoft.com/office/powerpoint/2010/main" val="139793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EE2BF269-F20E-28D8-907D-13517B00391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665" y="3197505"/>
            <a:ext cx="4849670" cy="4795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139C71-43D8-DA15-F46A-8598CDF1F78A}"/>
              </a:ext>
            </a:extLst>
          </p:cNvPr>
          <p:cNvSpPr txBox="1"/>
          <p:nvPr/>
        </p:nvSpPr>
        <p:spPr>
          <a:xfrm>
            <a:off x="762000" y="2171700"/>
            <a:ext cx="4953000" cy="872547"/>
          </a:xfrm>
          <a:prstGeom prst="rect">
            <a:avLst/>
          </a:prstGeom>
          <a:noFill/>
        </p:spPr>
        <p:txBody>
          <a:bodyPr wrap="square" rtlCol="0">
            <a:spAutoFit/>
          </a:bodyPr>
          <a:lstStyle/>
          <a:p>
            <a:pPr algn="just">
              <a:lnSpc>
                <a:spcPct val="150000"/>
              </a:lnSpc>
            </a:pPr>
            <a:r>
              <a:rPr lang="en-US" dirty="0">
                <a:latin typeface="Aileron Regular" panose="020B0604020202020204" charset="0"/>
              </a:rPr>
              <a:t>The </a:t>
            </a:r>
            <a:r>
              <a:rPr lang="en-US" dirty="0">
                <a:latin typeface="Aileron Heavy" panose="00000A00000000000000" pitchFamily="50" charset="0"/>
              </a:rPr>
              <a:t>correlation</a:t>
            </a:r>
            <a:r>
              <a:rPr lang="en-US" dirty="0">
                <a:latin typeface="Aileron Regular" panose="020B0604020202020204" charset="0"/>
              </a:rPr>
              <a:t> between two-dimensional function is given by the equation</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71882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CORRELATION</a:t>
            </a:r>
          </a:p>
        </p:txBody>
      </p:sp>
      <p:sp>
        <p:nvSpPr>
          <p:cNvPr id="8" name="TextBox 7">
            <a:extLst>
              <a:ext uri="{FF2B5EF4-FFF2-40B4-BE49-F238E27FC236}">
                <a16:creationId xmlns:a16="http://schemas.microsoft.com/office/drawing/2014/main" id="{39088E25-DA30-5952-1F56-05AF9F5E2157}"/>
              </a:ext>
            </a:extLst>
          </p:cNvPr>
          <p:cNvSpPr txBox="1"/>
          <p:nvPr/>
        </p:nvSpPr>
        <p:spPr>
          <a:xfrm>
            <a:off x="762000" y="3737092"/>
            <a:ext cx="4953000" cy="6435608"/>
          </a:xfrm>
          <a:prstGeom prst="rect">
            <a:avLst/>
          </a:prstGeom>
          <a:noFill/>
        </p:spPr>
        <p:txBody>
          <a:bodyPr wrap="square" rtlCol="0">
            <a:spAutoFit/>
          </a:bodyPr>
          <a:lstStyle/>
          <a:p>
            <a:pPr algn="just">
              <a:lnSpc>
                <a:spcPct val="150000"/>
              </a:lnSpc>
            </a:pPr>
            <a:r>
              <a:rPr lang="en-US" dirty="0">
                <a:latin typeface="Aileron Regular" panose="020B0604020202020204" charset="0"/>
              </a:rPr>
              <a:t>by which it can be interpreted as a </a:t>
            </a:r>
            <a:r>
              <a:rPr lang="en-US" dirty="0">
                <a:latin typeface="Aileron Heavy" panose="00000A00000000000000" pitchFamily="50" charset="0"/>
              </a:rPr>
              <a:t>degree of similarity </a:t>
            </a:r>
            <a:r>
              <a:rPr lang="en-US" dirty="0">
                <a:latin typeface="Aileron Regular" panose="020B0604020202020204" charset="0"/>
              </a:rPr>
              <a:t>between two functions, i.e. the more identical they are at a certain position in the image, the higher the correlation value would then be. Image correlation is commonly used as an algorithm in </a:t>
            </a:r>
            <a:r>
              <a:rPr lang="en-US" dirty="0">
                <a:latin typeface="Aileron Heavy" panose="00000A00000000000000" pitchFamily="50" charset="0"/>
              </a:rPr>
              <a:t>template matching </a:t>
            </a:r>
            <a:r>
              <a:rPr lang="en-US" dirty="0">
                <a:latin typeface="Aileron Regular" panose="020B0604020202020204" charset="0"/>
              </a:rPr>
              <a:t>or </a:t>
            </a:r>
            <a:r>
              <a:rPr lang="en-US" dirty="0">
                <a:latin typeface="Aileron Heavy" panose="00000A00000000000000" pitchFamily="50" charset="0"/>
              </a:rPr>
              <a:t>pattern recognition </a:t>
            </a:r>
            <a:r>
              <a:rPr lang="en-US" dirty="0">
                <a:latin typeface="Aileron Regular" panose="020B0604020202020204" charset="0"/>
              </a:rPr>
              <a:t>in certain scenarios. </a:t>
            </a:r>
          </a:p>
          <a:p>
            <a:pPr algn="just">
              <a:lnSpc>
                <a:spcPct val="150000"/>
              </a:lnSpc>
            </a:pPr>
            <a:endParaRPr lang="en-US" sz="700" dirty="0">
              <a:latin typeface="Aileron Regular" panose="020B0604020202020204" charset="0"/>
            </a:endParaRPr>
          </a:p>
          <a:p>
            <a:pPr algn="just">
              <a:lnSpc>
                <a:spcPct val="150000"/>
              </a:lnSpc>
            </a:pPr>
            <a:r>
              <a:rPr lang="en-US" dirty="0">
                <a:latin typeface="Aileron Regular" panose="020B0604020202020204" charset="0"/>
              </a:rPr>
              <a:t>As shown on the figure, a phrase was made, and certain letters and certain phrases were used as template to determine how the pixels in template image matches certain parts of the phrase image. The </a:t>
            </a:r>
            <a:r>
              <a:rPr lang="en-US" dirty="0">
                <a:latin typeface="Aileron Heavy" panose="00000A00000000000000" pitchFamily="50" charset="0"/>
              </a:rPr>
              <a:t>red peaks </a:t>
            </a:r>
            <a:r>
              <a:rPr lang="en-US" dirty="0">
                <a:latin typeface="Aileron Regular" panose="020B0604020202020204" charset="0"/>
              </a:rPr>
              <a:t>in the correlation map indicates the presence of such text or phrase in the original image!</a:t>
            </a:r>
          </a:p>
          <a:p>
            <a:pPr algn="just">
              <a:lnSpc>
                <a:spcPct val="150000"/>
              </a:lnSpc>
            </a:pPr>
            <a:r>
              <a:rPr lang="en-US" dirty="0">
                <a:latin typeface="Aileron Regular" panose="020B0604020202020204" charset="0"/>
              </a:rPr>
              <a:t> </a:t>
            </a:r>
          </a:p>
        </p:txBody>
      </p:sp>
      <p:grpSp>
        <p:nvGrpSpPr>
          <p:cNvPr id="14" name="Group 13">
            <a:extLst>
              <a:ext uri="{FF2B5EF4-FFF2-40B4-BE49-F238E27FC236}">
                <a16:creationId xmlns:a16="http://schemas.microsoft.com/office/drawing/2014/main" id="{7A11D06A-C145-1D23-A0D7-F396C09102F6}"/>
              </a:ext>
            </a:extLst>
          </p:cNvPr>
          <p:cNvGrpSpPr/>
          <p:nvPr/>
        </p:nvGrpSpPr>
        <p:grpSpPr>
          <a:xfrm>
            <a:off x="6103176" y="2332245"/>
            <a:ext cx="7048943" cy="7383255"/>
            <a:chOff x="6103176" y="1377169"/>
            <a:chExt cx="7048943" cy="7383255"/>
          </a:xfrm>
        </p:grpSpPr>
        <p:sp>
          <p:nvSpPr>
            <p:cNvPr id="12" name="TextBox 11">
              <a:extLst>
                <a:ext uri="{FF2B5EF4-FFF2-40B4-BE49-F238E27FC236}">
                  <a16:creationId xmlns:a16="http://schemas.microsoft.com/office/drawing/2014/main" id="{A03D9DDB-0911-CCC6-289E-FE03CE9C7E57}"/>
                </a:ext>
              </a:extLst>
            </p:cNvPr>
            <p:cNvSpPr txBox="1"/>
            <p:nvPr/>
          </p:nvSpPr>
          <p:spPr>
            <a:xfrm>
              <a:off x="6933767" y="8343900"/>
              <a:ext cx="54864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17. Image correlation using template matching.</a:t>
              </a:r>
            </a:p>
          </p:txBody>
        </p:sp>
        <p:pic>
          <p:nvPicPr>
            <p:cNvPr id="11" name="Picture 10" descr="Graphical user interface, application&#10;&#10;Description automatically generated">
              <a:extLst>
                <a:ext uri="{FF2B5EF4-FFF2-40B4-BE49-F238E27FC236}">
                  <a16:creationId xmlns:a16="http://schemas.microsoft.com/office/drawing/2014/main" id="{E6F79B48-748D-36C0-156F-B0F9D1FA53BA}"/>
                </a:ext>
              </a:extLst>
            </p:cNvPr>
            <p:cNvPicPr>
              <a:picLocks/>
            </p:cNvPicPr>
            <p:nvPr/>
          </p:nvPicPr>
          <p:blipFill rotWithShape="1">
            <a:blip r:embed="rId3">
              <a:extLst>
                <a:ext uri="{28A0092B-C50C-407E-A947-70E740481C1C}">
                  <a14:useLocalDpi xmlns:a14="http://schemas.microsoft.com/office/drawing/2010/main" val="0"/>
                </a:ext>
              </a:extLst>
            </a:blip>
            <a:srcRect t="7986" b="9931"/>
            <a:stretch/>
          </p:blipFill>
          <p:spPr>
            <a:xfrm>
              <a:off x="6103176" y="5942076"/>
              <a:ext cx="7036242" cy="247802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38B38206-7B1B-44ED-E79F-C516BE1F6AFB}"/>
                </a:ext>
              </a:extLst>
            </p:cNvPr>
            <p:cNvPicPr>
              <a:picLocks noChangeAspect="1"/>
            </p:cNvPicPr>
            <p:nvPr/>
          </p:nvPicPr>
          <p:blipFill rotWithShape="1">
            <a:blip r:embed="rId4">
              <a:extLst>
                <a:ext uri="{28A0092B-C50C-407E-A947-70E740481C1C}">
                  <a14:useLocalDpi xmlns:a14="http://schemas.microsoft.com/office/drawing/2010/main" val="0"/>
                </a:ext>
              </a:extLst>
            </a:blip>
            <a:srcRect t="8334" b="12500"/>
            <a:stretch/>
          </p:blipFill>
          <p:spPr>
            <a:xfrm>
              <a:off x="6106317" y="3655031"/>
              <a:ext cx="7045802" cy="2479069"/>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9485BE0-1901-8EDC-6BAD-2F5F6B49EAC4}"/>
                </a:ext>
              </a:extLst>
            </p:cNvPr>
            <p:cNvPicPr>
              <a:picLocks/>
            </p:cNvPicPr>
            <p:nvPr/>
          </p:nvPicPr>
          <p:blipFill rotWithShape="1">
            <a:blip r:embed="rId5">
              <a:extLst>
                <a:ext uri="{28A0092B-C50C-407E-A947-70E740481C1C}">
                  <a14:useLocalDpi xmlns:a14="http://schemas.microsoft.com/office/drawing/2010/main" val="0"/>
                </a:ext>
              </a:extLst>
            </a:blip>
            <a:srcRect t="8334" b="11863"/>
            <a:stretch/>
          </p:blipFill>
          <p:spPr>
            <a:xfrm>
              <a:off x="6103176" y="1377169"/>
              <a:ext cx="7048942" cy="2479070"/>
            </a:xfrm>
            <a:prstGeom prst="rect">
              <a:avLst/>
            </a:prstGeom>
          </p:spPr>
        </p:pic>
      </p:grpSp>
      <p:grpSp>
        <p:nvGrpSpPr>
          <p:cNvPr id="15" name="Group 14">
            <a:extLst>
              <a:ext uri="{FF2B5EF4-FFF2-40B4-BE49-F238E27FC236}">
                <a16:creationId xmlns:a16="http://schemas.microsoft.com/office/drawing/2014/main" id="{9DDD53A5-8FE2-12A9-B4C6-439D40C22FB2}"/>
              </a:ext>
            </a:extLst>
          </p:cNvPr>
          <p:cNvGrpSpPr/>
          <p:nvPr/>
        </p:nvGrpSpPr>
        <p:grpSpPr>
          <a:xfrm rot="5400000">
            <a:off x="11662120" y="607931"/>
            <a:ext cx="450160" cy="2133600"/>
            <a:chOff x="10981040" y="4264181"/>
            <a:chExt cx="715659" cy="3391971"/>
          </a:xfrm>
        </p:grpSpPr>
        <p:sp>
          <p:nvSpPr>
            <p:cNvPr id="16" name="Rectangle 15">
              <a:extLst>
                <a:ext uri="{FF2B5EF4-FFF2-40B4-BE49-F238E27FC236}">
                  <a16:creationId xmlns:a16="http://schemas.microsoft.com/office/drawing/2014/main" id="{B6259BF4-B02A-3530-2266-64137DF9EC5C}"/>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C386029-D762-A1EC-4B30-FCC33AE7EA21}"/>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1ED8F0E-E6B9-52DE-E82F-44247D6A2E26}"/>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1EEC8E-1C46-4C79-397A-948656F702E5}"/>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48325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705100"/>
            <a:ext cx="12192000" cy="1614032"/>
          </a:xfrm>
          <a:prstGeom prst="rect">
            <a:avLst/>
          </a:prstGeom>
          <a:noFill/>
        </p:spPr>
        <p:txBody>
          <a:bodyPr wrap="square" rtlCol="0">
            <a:spAutoFit/>
          </a:bodyPr>
          <a:lstStyle/>
          <a:p>
            <a:pPr algn="just">
              <a:lnSpc>
                <a:spcPct val="150000"/>
              </a:lnSpc>
            </a:pPr>
            <a:r>
              <a:rPr lang="en-US" sz="1700" dirty="0">
                <a:latin typeface="Aileron Regular" panose="020B0604020202020204" charset="0"/>
              </a:rPr>
              <a:t>The algorithm used in image correlation has also some of its </a:t>
            </a:r>
            <a:r>
              <a:rPr lang="en-US" sz="1700" dirty="0">
                <a:latin typeface="Aileron Heavy" panose="00000A00000000000000" pitchFamily="50" charset="0"/>
              </a:rPr>
              <a:t>limitations</a:t>
            </a:r>
            <a:r>
              <a:rPr lang="en-US" sz="1700" dirty="0">
                <a:latin typeface="Aileron Regular" panose="020B0604020202020204" charset="0"/>
              </a:rPr>
              <a:t>. Since it matches the template image and phrase image </a:t>
            </a:r>
            <a:r>
              <a:rPr lang="en-US" sz="1700" dirty="0">
                <a:latin typeface="Aileron Heavy" panose="00000A00000000000000" pitchFamily="50" charset="0"/>
              </a:rPr>
              <a:t>pixel by pixel</a:t>
            </a:r>
            <a:r>
              <a:rPr lang="en-US" sz="1700" dirty="0">
                <a:latin typeface="Aileron Regular" panose="020B0604020202020204" charset="0"/>
              </a:rPr>
              <a:t>, some letter pixel is almost identical to other letters, which somehow limits its ability to template match both images and might yield a high correlation value even though the desired object is not the same as the template. A good concrete example would be shown below for reference. </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71882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CORRELATION</a:t>
            </a:r>
          </a:p>
        </p:txBody>
      </p:sp>
      <p:sp>
        <p:nvSpPr>
          <p:cNvPr id="3" name="TextBox 2">
            <a:extLst>
              <a:ext uri="{FF2B5EF4-FFF2-40B4-BE49-F238E27FC236}">
                <a16:creationId xmlns:a16="http://schemas.microsoft.com/office/drawing/2014/main" id="{A52D5C48-96BF-D359-55C6-4066F38E06DE}"/>
              </a:ext>
            </a:extLst>
          </p:cNvPr>
          <p:cNvSpPr txBox="1"/>
          <p:nvPr/>
        </p:nvSpPr>
        <p:spPr>
          <a:xfrm>
            <a:off x="804512" y="2019300"/>
            <a:ext cx="11201400" cy="497572"/>
          </a:xfrm>
          <a:prstGeom prst="rect">
            <a:avLst/>
          </a:prstGeom>
          <a:noFill/>
        </p:spPr>
        <p:txBody>
          <a:bodyPr wrap="square" rtlCol="0">
            <a:spAutoFit/>
          </a:bodyPr>
          <a:lstStyle/>
          <a:p>
            <a:pPr algn="just">
              <a:lnSpc>
                <a:spcPct val="150000"/>
              </a:lnSpc>
            </a:pPr>
            <a:r>
              <a:rPr lang="en-US" sz="2000" spc="110" dirty="0">
                <a:latin typeface="Aileron Light" panose="00000400000000000000" pitchFamily="50" charset="0"/>
              </a:rPr>
              <a:t>Some limitations due to the template image used</a:t>
            </a:r>
          </a:p>
        </p:txBody>
      </p:sp>
      <p:grpSp>
        <p:nvGrpSpPr>
          <p:cNvPr id="13" name="Group 12">
            <a:extLst>
              <a:ext uri="{FF2B5EF4-FFF2-40B4-BE49-F238E27FC236}">
                <a16:creationId xmlns:a16="http://schemas.microsoft.com/office/drawing/2014/main" id="{D8ABF726-798A-6193-7AF7-459A5F638F2B}"/>
              </a:ext>
            </a:extLst>
          </p:cNvPr>
          <p:cNvGrpSpPr/>
          <p:nvPr/>
        </p:nvGrpSpPr>
        <p:grpSpPr>
          <a:xfrm>
            <a:off x="2209802" y="4457700"/>
            <a:ext cx="9296398" cy="3667138"/>
            <a:chOff x="2209802" y="4483686"/>
            <a:chExt cx="9296398" cy="3667138"/>
          </a:xfrm>
        </p:grpSpPr>
        <p:sp>
          <p:nvSpPr>
            <p:cNvPr id="12" name="TextBox 11">
              <a:extLst>
                <a:ext uri="{FF2B5EF4-FFF2-40B4-BE49-F238E27FC236}">
                  <a16:creationId xmlns:a16="http://schemas.microsoft.com/office/drawing/2014/main" id="{A03D9DDB-0911-CCC6-289E-FE03CE9C7E57}"/>
                </a:ext>
              </a:extLst>
            </p:cNvPr>
            <p:cNvSpPr txBox="1"/>
            <p:nvPr/>
          </p:nvSpPr>
          <p:spPr>
            <a:xfrm>
              <a:off x="3733800" y="7734300"/>
              <a:ext cx="6248400" cy="416524"/>
            </a:xfrm>
            <a:prstGeom prst="rect">
              <a:avLst/>
            </a:prstGeom>
            <a:noFill/>
          </p:spPr>
          <p:txBody>
            <a:bodyPr wrap="square" rtlCol="0">
              <a:spAutoFit/>
            </a:bodyPr>
            <a:lstStyle/>
            <a:p>
              <a:pPr algn="ctr">
                <a:lnSpc>
                  <a:spcPct val="150000"/>
                </a:lnSpc>
              </a:pPr>
              <a:r>
                <a:rPr lang="en-US" sz="1550" dirty="0">
                  <a:latin typeface="Aileron Regular" panose="020B0604020202020204" charset="0"/>
                </a:rPr>
                <a:t>Figure 18. Image correlation using template matching for letter I.</a:t>
              </a:r>
            </a:p>
          </p:txBody>
        </p:sp>
        <p:pic>
          <p:nvPicPr>
            <p:cNvPr id="7" name="Picture 6" descr="Graphical user interface, application&#10;&#10;Description automatically generated">
              <a:extLst>
                <a:ext uri="{FF2B5EF4-FFF2-40B4-BE49-F238E27FC236}">
                  <a16:creationId xmlns:a16="http://schemas.microsoft.com/office/drawing/2014/main" id="{2AEDF41D-0816-C4BA-654A-AF86A271BFE4}"/>
                </a:ext>
              </a:extLst>
            </p:cNvPr>
            <p:cNvPicPr>
              <a:picLocks noChangeAspect="1"/>
            </p:cNvPicPr>
            <p:nvPr/>
          </p:nvPicPr>
          <p:blipFill rotWithShape="1">
            <a:blip r:embed="rId2">
              <a:extLst>
                <a:ext uri="{28A0092B-C50C-407E-A947-70E740481C1C}">
                  <a14:useLocalDpi xmlns:a14="http://schemas.microsoft.com/office/drawing/2010/main" val="0"/>
                </a:ext>
              </a:extLst>
            </a:blip>
            <a:srcRect t="7732" b="11233"/>
            <a:stretch/>
          </p:blipFill>
          <p:spPr>
            <a:xfrm>
              <a:off x="2209802" y="4483686"/>
              <a:ext cx="9296398" cy="3348126"/>
            </a:xfrm>
            <a:prstGeom prst="rect">
              <a:avLst/>
            </a:prstGeom>
          </p:spPr>
        </p:pic>
      </p:grpSp>
      <p:sp>
        <p:nvSpPr>
          <p:cNvPr id="10" name="TextBox 9">
            <a:extLst>
              <a:ext uri="{FF2B5EF4-FFF2-40B4-BE49-F238E27FC236}">
                <a16:creationId xmlns:a16="http://schemas.microsoft.com/office/drawing/2014/main" id="{5E627872-F5F6-2FC3-56BA-A2B8784E1E6B}"/>
              </a:ext>
            </a:extLst>
          </p:cNvPr>
          <p:cNvSpPr txBox="1"/>
          <p:nvPr/>
        </p:nvSpPr>
        <p:spPr>
          <a:xfrm>
            <a:off x="762000" y="8253868"/>
            <a:ext cx="12192000" cy="1614032"/>
          </a:xfrm>
          <a:prstGeom prst="rect">
            <a:avLst/>
          </a:prstGeom>
          <a:noFill/>
        </p:spPr>
        <p:txBody>
          <a:bodyPr wrap="square" rtlCol="0">
            <a:spAutoFit/>
          </a:bodyPr>
          <a:lstStyle/>
          <a:p>
            <a:pPr algn="just">
              <a:lnSpc>
                <a:spcPct val="150000"/>
              </a:lnSpc>
            </a:pPr>
            <a:r>
              <a:rPr lang="en-US" sz="1700" dirty="0">
                <a:latin typeface="Aileron Regular" panose="020B0604020202020204" charset="0"/>
              </a:rPr>
              <a:t>Compared to the letter A used in </a:t>
            </a:r>
            <a:r>
              <a:rPr lang="en-US" sz="1700" dirty="0">
                <a:latin typeface="Aileron Regular" panose="020B0604020202020204" charset="0"/>
                <a:hlinkClick r:id="rId3" action="ppaction://hlinksldjump"/>
              </a:rPr>
              <a:t>Figure 17</a:t>
            </a:r>
            <a:r>
              <a:rPr lang="en-US" sz="1700" dirty="0">
                <a:latin typeface="Aileron Regular" panose="020B0604020202020204" charset="0"/>
              </a:rPr>
              <a:t>, the correlation map projected several peaks everywhere even though the template image is only in certain parts of the input. This is because “I” or the vertical line it represents were common in almost all of the letters that make up the phrase image. Hence, all strokes of the letter similar to “I” is returned as </a:t>
            </a:r>
            <a:r>
              <a:rPr lang="en-US" sz="1700" dirty="0">
                <a:latin typeface="Aileron Heavy" panose="00000A00000000000000" pitchFamily="50" charset="0"/>
              </a:rPr>
              <a:t>high correlation</a:t>
            </a:r>
            <a:r>
              <a:rPr lang="en-US" sz="1700" dirty="0">
                <a:latin typeface="Aileron Regular" panose="020B0604020202020204" charset="0"/>
              </a:rPr>
              <a:t>, equivalent to the red peaks.</a:t>
            </a:r>
          </a:p>
        </p:txBody>
      </p:sp>
    </p:spTree>
    <p:extLst>
      <p:ext uri="{BB962C8B-B14F-4D97-AF65-F5344CB8AC3E}">
        <p14:creationId xmlns:p14="http://schemas.microsoft.com/office/powerpoint/2010/main" val="361774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19735" cy="412500"/>
            <a:chOff x="685800" y="463800"/>
            <a:chExt cx="12419735"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Familiarize with the rudiments of </a:t>
              </a:r>
              <a:r>
                <a:rPr lang="en-US" dirty="0">
                  <a:latin typeface="Aileron Heavy" panose="00000A00000000000000" pitchFamily="50" charset="0"/>
                </a:rPr>
                <a:t>Fourier transform </a:t>
              </a:r>
              <a:r>
                <a:rPr lang="en-US" dirty="0">
                  <a:latin typeface="Aileron Light" panose="00000400000000000000" pitchFamily="50" charset="0"/>
                </a:rPr>
                <a:t>and its various applications in simulating diffraction patterns and various imaging systems</a:t>
              </a:r>
            </a:p>
            <a:p>
              <a:pPr marL="457200" indent="-457200">
                <a:lnSpc>
                  <a:spcPct val="150000"/>
                </a:lnSpc>
                <a:buFont typeface="Wingdings" panose="05000000000000000000" pitchFamily="2" charset="2"/>
                <a:buChar char="§"/>
              </a:pPr>
              <a:r>
                <a:rPr lang="en-US" dirty="0">
                  <a:latin typeface="Aileron Light" panose="00000400000000000000" pitchFamily="50" charset="0"/>
                </a:rPr>
                <a:t>Observe how Fourier transform comes into play in </a:t>
              </a:r>
              <a:r>
                <a:rPr lang="en-US" dirty="0">
                  <a:latin typeface="Aileron Heavy" panose="00000A00000000000000" pitchFamily="50" charset="0"/>
                </a:rPr>
                <a:t>image convolution and correlation</a:t>
              </a:r>
              <a:endParaRPr lang="en-US" dirty="0">
                <a:latin typeface="Aileron Light" panose="00000400000000000000" pitchFamily="50" charset="0"/>
              </a:endParaRP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806198"/>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Setting your </a:t>
              </a:r>
              <a:r>
                <a:rPr lang="en-US" dirty="0">
                  <a:latin typeface="Aileron Heavy" panose="00000A00000000000000" pitchFamily="50" charset="0"/>
                </a:rPr>
                <a:t>image resolution </a:t>
              </a:r>
              <a:r>
                <a:rPr lang="en-US" dirty="0">
                  <a:latin typeface="Aileron Light" panose="00000400000000000000" pitchFamily="50" charset="0"/>
                </a:rPr>
                <a:t>to any powers of two will greatly speed up the calculation process when subjected to FFT algorithms</a:t>
              </a:r>
            </a:p>
            <a:p>
              <a:pPr marL="457200" indent="-457200">
                <a:lnSpc>
                  <a:spcPct val="150000"/>
                </a:lnSpc>
                <a:buFont typeface="Wingdings" panose="05000000000000000000" pitchFamily="2" charset="2"/>
                <a:buChar char="§"/>
              </a:pPr>
              <a:r>
                <a:rPr lang="en-US" dirty="0">
                  <a:latin typeface="Aileron Light" panose="00000400000000000000" pitchFamily="50" charset="0"/>
                </a:rPr>
                <a:t>Several imaging systems can be simulated using FFT by image convolution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Different</a:t>
              </a:r>
              <a:r>
                <a:rPr lang="en-US" dirty="0">
                  <a:latin typeface="Aileron Heavy" panose="00000A00000000000000" pitchFamily="50" charset="0"/>
                </a:rPr>
                <a:t> aperture geometry </a:t>
              </a:r>
              <a:r>
                <a:rPr lang="en-US" dirty="0">
                  <a:latin typeface="Aileron Light" panose="00000400000000000000" pitchFamily="50" charset="0"/>
                </a:rPr>
                <a:t>yields a unique diffraction pattern</a:t>
              </a:r>
            </a:p>
            <a:p>
              <a:pPr marL="457200" indent="-457200">
                <a:lnSpc>
                  <a:spcPct val="150000"/>
                </a:lnSpc>
                <a:buFont typeface="Wingdings" panose="05000000000000000000" pitchFamily="2" charset="2"/>
                <a:buChar char="§"/>
              </a:pPr>
              <a:r>
                <a:rPr lang="en-US" dirty="0">
                  <a:latin typeface="Aileron Light" panose="00000400000000000000" pitchFamily="50" charset="0"/>
                </a:rPr>
                <a:t>Some of the </a:t>
              </a:r>
              <a:r>
                <a:rPr lang="en-US" dirty="0">
                  <a:latin typeface="Aileron Heavy" panose="00000A00000000000000" pitchFamily="50" charset="0"/>
                </a:rPr>
                <a:t>real-life applications</a:t>
              </a:r>
              <a:r>
                <a:rPr lang="en-US" dirty="0">
                  <a:latin typeface="Aileron Light" panose="00000400000000000000" pitchFamily="50" charset="0"/>
                </a:rPr>
                <a:t> of FFT are template matching and pattern recognition --- through the image correlation algorithm</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200900"/>
            <a:ext cx="8916504" cy="2480502"/>
            <a:chOff x="762000" y="7200900"/>
            <a:chExt cx="8916504" cy="2480502"/>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two images of interest that must be convolved or correlation must be of the </a:t>
              </a:r>
              <a:r>
                <a:rPr lang="en-US" dirty="0">
                  <a:latin typeface="Aileron Heavy" panose="00000A00000000000000" pitchFamily="50" charset="0"/>
                </a:rPr>
                <a:t>same size</a:t>
              </a:r>
              <a:r>
                <a:rPr lang="en-US" dirty="0">
                  <a:latin typeface="Aileron Light" panose="00000400000000000000" pitchFamily="50" charset="0"/>
                </a:rPr>
                <a:t> as it processes both images by checking and comparing it pixel by pixel</a:t>
              </a:r>
            </a:p>
            <a:p>
              <a:pPr marL="457200" indent="-457200">
                <a:lnSpc>
                  <a:spcPct val="150000"/>
                </a:lnSpc>
                <a:buFont typeface="Wingdings" panose="05000000000000000000" pitchFamily="2" charset="2"/>
                <a:buChar char="§"/>
              </a:pPr>
              <a:r>
                <a:rPr lang="en-US" dirty="0">
                  <a:latin typeface="Aileron Light" panose="00000400000000000000" pitchFamily="50" charset="0"/>
                </a:rPr>
                <a:t>Different image resolutions can somehow produce a</a:t>
              </a:r>
              <a:r>
                <a:rPr lang="en-US" dirty="0">
                  <a:latin typeface="Aileron Heavy" panose="00000A00000000000000" pitchFamily="50" charset="0"/>
                </a:rPr>
                <a:t> different output </a:t>
              </a:r>
              <a:r>
                <a:rPr lang="en-US" dirty="0">
                  <a:latin typeface="Aileron Light" panose="00000400000000000000" pitchFamily="50" charset="0"/>
                </a:rPr>
                <a:t>that is far from the expected one; choose the right one through trial and error!</a:t>
              </a:r>
            </a:p>
          </p:txBody>
        </p:sp>
      </p:grpSp>
    </p:spTree>
    <p:extLst>
      <p:ext uri="{BB962C8B-B14F-4D97-AF65-F5344CB8AC3E}">
        <p14:creationId xmlns:p14="http://schemas.microsoft.com/office/powerpoint/2010/main" val="4215421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8877300"/>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As expected, the dark red peaks appeared on the area where the template image matches the input image pixel by pixel. Yay! </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71882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IMAGE CORRELATION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3299371" y="8384576"/>
            <a:ext cx="7117258"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19. Image correlation using template matching for UNO cards.</a:t>
            </a:r>
          </a:p>
        </p:txBody>
      </p:sp>
      <p:grpSp>
        <p:nvGrpSpPr>
          <p:cNvPr id="11" name="Group 10">
            <a:extLst>
              <a:ext uri="{FF2B5EF4-FFF2-40B4-BE49-F238E27FC236}">
                <a16:creationId xmlns:a16="http://schemas.microsoft.com/office/drawing/2014/main" id="{5D1DEC89-73AE-7EF4-9259-318FAC116808}"/>
              </a:ext>
            </a:extLst>
          </p:cNvPr>
          <p:cNvGrpSpPr/>
          <p:nvPr/>
        </p:nvGrpSpPr>
        <p:grpSpPr>
          <a:xfrm>
            <a:off x="2895601" y="2277738"/>
            <a:ext cx="7924800" cy="5989962"/>
            <a:chOff x="3299371" y="2337722"/>
            <a:chExt cx="7117257" cy="5379582"/>
          </a:xfrm>
        </p:grpSpPr>
        <p:pic>
          <p:nvPicPr>
            <p:cNvPr id="5" name="Picture 4" descr="Graphical user interface, application&#10;&#10;Description automatically generated">
              <a:extLst>
                <a:ext uri="{FF2B5EF4-FFF2-40B4-BE49-F238E27FC236}">
                  <a16:creationId xmlns:a16="http://schemas.microsoft.com/office/drawing/2014/main" id="{E62166C1-DB8A-DF32-F97A-6781C643CB7F}"/>
                </a:ext>
              </a:extLst>
            </p:cNvPr>
            <p:cNvPicPr>
              <a:picLocks noChangeAspect="1"/>
            </p:cNvPicPr>
            <p:nvPr/>
          </p:nvPicPr>
          <p:blipFill rotWithShape="1">
            <a:blip r:embed="rId2">
              <a:extLst>
                <a:ext uri="{28A0092B-C50C-407E-A947-70E740481C1C}">
                  <a14:useLocalDpi xmlns:a14="http://schemas.microsoft.com/office/drawing/2010/main" val="0"/>
                </a:ext>
              </a:extLst>
            </a:blip>
            <a:srcRect l="5371" t="7848" b="12935"/>
            <a:stretch/>
          </p:blipFill>
          <p:spPr>
            <a:xfrm>
              <a:off x="3299371" y="2337722"/>
              <a:ext cx="7117257" cy="2648014"/>
            </a:xfrm>
            <a:prstGeom prst="rect">
              <a:avLst/>
            </a:prstGeom>
            <a:ln>
              <a:solidFill>
                <a:schemeClr val="tx1"/>
              </a:solidFill>
            </a:ln>
          </p:spPr>
        </p:pic>
        <p:pic>
          <p:nvPicPr>
            <p:cNvPr id="9" name="Picture 8" descr="Graphical user interface, application&#10;&#10;Description automatically generated">
              <a:extLst>
                <a:ext uri="{FF2B5EF4-FFF2-40B4-BE49-F238E27FC236}">
                  <a16:creationId xmlns:a16="http://schemas.microsoft.com/office/drawing/2014/main" id="{2F8C4264-446C-2F88-F42C-E3AF502FE382}"/>
                </a:ext>
              </a:extLst>
            </p:cNvPr>
            <p:cNvPicPr>
              <a:picLocks noChangeAspect="1"/>
            </p:cNvPicPr>
            <p:nvPr/>
          </p:nvPicPr>
          <p:blipFill rotWithShape="1">
            <a:blip r:embed="rId3">
              <a:extLst>
                <a:ext uri="{28A0092B-C50C-407E-A947-70E740481C1C}">
                  <a14:useLocalDpi xmlns:a14="http://schemas.microsoft.com/office/drawing/2010/main" val="0"/>
                </a:ext>
              </a:extLst>
            </a:blip>
            <a:srcRect t="8541" b="12242"/>
            <a:stretch/>
          </p:blipFill>
          <p:spPr>
            <a:xfrm>
              <a:off x="3299371" y="5211499"/>
              <a:ext cx="7117257" cy="2505805"/>
            </a:xfrm>
            <a:prstGeom prst="rect">
              <a:avLst/>
            </a:prstGeom>
            <a:ln>
              <a:solidFill>
                <a:schemeClr val="tx1"/>
              </a:solidFill>
            </a:ln>
          </p:spPr>
        </p:pic>
      </p:grpSp>
    </p:spTree>
    <p:extLst>
      <p:ext uri="{BB962C8B-B14F-4D97-AF65-F5344CB8AC3E}">
        <p14:creationId xmlns:p14="http://schemas.microsoft.com/office/powerpoint/2010/main" val="339972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6960880"/>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Similar to the previous activity, working on images set in a 2</a:t>
            </a:r>
            <a:r>
              <a:rPr lang="en-US" sz="2000" baseline="30000" dirty="0">
                <a:latin typeface="Aileron Regular" panose="020B0604020202020204" charset="0"/>
              </a:rPr>
              <a:t>N</a:t>
            </a:r>
            <a:r>
              <a:rPr lang="en-US" sz="2000" dirty="0">
                <a:latin typeface="Aileron Regular" panose="020B0604020202020204" charset="0"/>
              </a:rPr>
              <a:t> resolution is favored by the FFT algorithm as complex calculations are reduced to a reasonable and comparable factor! Overall, I think I was able to execute the </a:t>
            </a:r>
            <a:r>
              <a:rPr lang="en-US" sz="2000" dirty="0">
                <a:latin typeface="Aileron Regular Bold" panose="020B0604020202020204" charset="0"/>
              </a:rPr>
              <a:t>rudimentary of FFT in digital image processing </a:t>
            </a:r>
            <a:r>
              <a:rPr lang="en-US" sz="2000" dirty="0">
                <a:latin typeface="Aileron Regular" panose="020B0604020202020204" charset="0"/>
              </a:rPr>
              <a:t>and even meet what is expected beyond the objectives. I was able to address </a:t>
            </a:r>
            <a:r>
              <a:rPr lang="en-US" sz="2000" dirty="0">
                <a:latin typeface="Aileron Regular Bold" panose="020B0604020202020204" charset="0"/>
              </a:rPr>
              <a:t>some gaps and nuances </a:t>
            </a:r>
            <a:r>
              <a:rPr lang="en-US" sz="2000" dirty="0">
                <a:latin typeface="Aileron Regular" panose="020B0604020202020204" charset="0"/>
              </a:rPr>
              <a:t>in my results as well as the underlying concepts and implications of the resulting images.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I find the activity generally fun since it covers some of the real-world applications of Fourier Transform, which I really look forward to since it transcends beyond the what was taught in the lectures. I was also able to compare the differences of my results to what the theory suggests. Nothing really beats the satisfaction of having your results being close to the theory. </a:t>
            </a:r>
          </a:p>
          <a:p>
            <a:pPr algn="just">
              <a:lnSpc>
                <a:spcPct val="150000"/>
              </a:lnSpc>
            </a:pPr>
            <a:endParaRPr lang="en-US" sz="2000" dirty="0">
              <a:latin typeface="Aileron Regular" panose="020B0604020202020204" charset="0"/>
            </a:endParaRPr>
          </a:p>
          <a:p>
            <a:pPr algn="just">
              <a:lnSpc>
                <a:spcPct val="150000"/>
              </a:lnSpc>
            </a:pPr>
            <a:r>
              <a:rPr lang="en-US" sz="2000" dirty="0">
                <a:latin typeface="Aileron Regular" panose="020B0604020202020204" charset="0"/>
              </a:rPr>
              <a:t>Simulating the imaging systems such as that of </a:t>
            </a:r>
            <a:r>
              <a:rPr lang="en-US" sz="2000" dirty="0">
                <a:latin typeface="Aileron Heavy" panose="00000A00000000000000" pitchFamily="50" charset="0"/>
              </a:rPr>
              <a:t>space telescopes </a:t>
            </a:r>
            <a:r>
              <a:rPr lang="en-US" sz="2000" dirty="0">
                <a:latin typeface="Aileron Regular" panose="020B0604020202020204" charset="0"/>
              </a:rPr>
              <a:t>really struck me as I did not know that FFT goes as far as to how stars are captured by the telescopes. Further study into the </a:t>
            </a:r>
            <a:r>
              <a:rPr lang="en-US" sz="2000" dirty="0">
                <a:latin typeface="Aileron Heavy" panose="00000A00000000000000" pitchFamily="50" charset="0"/>
              </a:rPr>
              <a:t>mathematics</a:t>
            </a:r>
            <a:r>
              <a:rPr lang="en-US" sz="2000" dirty="0">
                <a:latin typeface="Aileron Regular" panose="020B0604020202020204" charset="0"/>
              </a:rPr>
              <a:t> that describes the intensity pattern that arises from different aperture geometry would be interesting as well! Overall, I would give myself a score of </a:t>
            </a:r>
            <a:r>
              <a:rPr lang="en-US" sz="2000" dirty="0">
                <a:latin typeface="Aileron Black" panose="00000A00000000000000" pitchFamily="50" charset="0"/>
              </a:rPr>
              <a:t>110/100</a:t>
            </a:r>
            <a:r>
              <a:rPr lang="en-US" sz="20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5EABA244-7A38-E271-5051-10FF5D7551A4}"/>
              </a:ext>
            </a:extLst>
          </p:cNvPr>
          <p:cNvGrpSpPr/>
          <p:nvPr/>
        </p:nvGrpSpPr>
        <p:grpSpPr>
          <a:xfrm>
            <a:off x="685800" y="463800"/>
            <a:ext cx="12419735" cy="412500"/>
            <a:chOff x="685800" y="463800"/>
            <a:chExt cx="12419735" cy="412500"/>
          </a:xfrm>
        </p:grpSpPr>
        <p:cxnSp>
          <p:nvCxnSpPr>
            <p:cNvPr id="3" name="Straight Connector 2">
              <a:extLst>
                <a:ext uri="{FF2B5EF4-FFF2-40B4-BE49-F238E27FC236}">
                  <a16:creationId xmlns:a16="http://schemas.microsoft.com/office/drawing/2014/main" id="{0F1CEC05-C38A-9121-8BDD-3E9E18D392B2}"/>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864BAD-3B18-C72F-CC64-563AF3336E11}"/>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9CB76D31-2C79-0331-D6E7-2FA8BC232AF6}"/>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691458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ACKNOWLEDGEMENT</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095500"/>
            <a:ext cx="12192000" cy="1972078"/>
          </a:xfrm>
          <a:prstGeom prst="rect">
            <a:avLst/>
          </a:prstGeom>
          <a:noFill/>
        </p:spPr>
        <p:txBody>
          <a:bodyPr wrap="square" rtlCol="0">
            <a:spAutoFit/>
          </a:bodyPr>
          <a:lstStyle/>
          <a:p>
            <a:pPr algn="just">
              <a:lnSpc>
                <a:spcPct val="150000"/>
              </a:lnSpc>
            </a:pPr>
            <a:r>
              <a:rPr lang="en-US" sz="2100" dirty="0">
                <a:latin typeface="Aileron Regular" panose="020B0604020202020204" charset="0"/>
              </a:rPr>
              <a:t>I would like to acknowledge the </a:t>
            </a:r>
            <a:r>
              <a:rPr lang="en-US" sz="2100" dirty="0">
                <a:latin typeface="Aileron Regular Bold" panose="020B0604020202020204" charset="0"/>
              </a:rPr>
              <a:t>time and knowledge </a:t>
            </a:r>
            <a:r>
              <a:rPr lang="en-US" sz="2100" dirty="0">
                <a:latin typeface="Aileron Regular" panose="020B0604020202020204" charset="0"/>
              </a:rPr>
              <a:t>Sir Rene and Sir Kenneth have shared to us during our laboratory activities and the numerous discussions on the applications of FFT. I also would not have done this without the </a:t>
            </a:r>
            <a:r>
              <a:rPr lang="en-US" sz="2100" dirty="0">
                <a:latin typeface="Aileron Regular Bold" panose="020B0604020202020204" charset="0"/>
              </a:rPr>
              <a:t>help</a:t>
            </a:r>
            <a:r>
              <a:rPr lang="en-US" sz="2100" dirty="0">
                <a:latin typeface="Aileron Regular" panose="020B0604020202020204" charset="0"/>
              </a:rPr>
              <a:t> of </a:t>
            </a:r>
            <a:r>
              <a:rPr lang="en-US" sz="2100" dirty="0" err="1">
                <a:latin typeface="Aileron Regular" panose="020B0604020202020204" charset="0"/>
              </a:rPr>
              <a:t>Edneil</a:t>
            </a:r>
            <a:r>
              <a:rPr lang="en-US" sz="2100" dirty="0">
                <a:latin typeface="Aileron Regular" panose="020B0604020202020204" charset="0"/>
              </a:rPr>
              <a:t> Soriano upon resolving some of the mistakes I made in my result interpretations and working codes.</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371E6B4D-82A7-5E51-F870-CD5CB44F69BE}"/>
              </a:ext>
            </a:extLst>
          </p:cNvPr>
          <p:cNvSpPr txBox="1"/>
          <p:nvPr/>
        </p:nvSpPr>
        <p:spPr>
          <a:xfrm>
            <a:off x="762000" y="4444308"/>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2"/>
              </a:rPr>
              <a:t>GITHUB</a:t>
            </a:r>
            <a:endParaRPr lang="en-US" sz="4800" dirty="0">
              <a:solidFill>
                <a:schemeClr val="tx1">
                  <a:lumMod val="85000"/>
                  <a:lumOff val="15000"/>
                </a:schemeClr>
              </a:solidFill>
              <a:latin typeface="Aileron Heavy" panose="00000A00000000000000" pitchFamily="50" charset="0"/>
            </a:endParaRPr>
          </a:p>
        </p:txBody>
      </p:sp>
      <p:sp>
        <p:nvSpPr>
          <p:cNvPr id="9" name="TextBox 8">
            <a:extLst>
              <a:ext uri="{FF2B5EF4-FFF2-40B4-BE49-F238E27FC236}">
                <a16:creationId xmlns:a16="http://schemas.microsoft.com/office/drawing/2014/main" id="{5A8CE56E-616D-7AEA-3FD6-3C2C4ED2E77D}"/>
              </a:ext>
            </a:extLst>
          </p:cNvPr>
          <p:cNvSpPr txBox="1"/>
          <p:nvPr/>
        </p:nvSpPr>
        <p:spPr>
          <a:xfrm>
            <a:off x="762000" y="5402329"/>
            <a:ext cx="12192000" cy="3841564"/>
          </a:xfrm>
          <a:prstGeom prst="rect">
            <a:avLst/>
          </a:prstGeom>
          <a:noFill/>
        </p:spPr>
        <p:txBody>
          <a:bodyPr wrap="square" rtlCol="0">
            <a:spAutoFit/>
          </a:bodyPr>
          <a:lstStyle/>
          <a:p>
            <a:pPr marL="457200" indent="-457200" algn="just">
              <a:lnSpc>
                <a:spcPct val="150000"/>
              </a:lnSpc>
              <a:buFont typeface="+mj-lt"/>
              <a:buAutoNum type="arabicPeriod"/>
            </a:pPr>
            <a:r>
              <a:rPr lang="en-US" sz="2100" dirty="0">
                <a:latin typeface="Aileron Regular" panose="020B0604020202020204" charset="0"/>
              </a:rPr>
              <a:t>M. Soriano, Applied Physics 157 – Fourier Transform Model of Image Formations, 2023.</a:t>
            </a:r>
          </a:p>
          <a:p>
            <a:pPr marL="457200" indent="-457200" algn="just">
              <a:lnSpc>
                <a:spcPct val="150000"/>
              </a:lnSpc>
              <a:buFont typeface="+mj-lt"/>
              <a:buAutoNum type="arabicPeriod"/>
            </a:pPr>
            <a:r>
              <a:rPr lang="en-US" sz="2400" dirty="0">
                <a:hlinkClick r:id="rId3"/>
              </a:rPr>
              <a:t>FFT (Fast Fourier Transform) Waveform Analysis (dataq.com)</a:t>
            </a:r>
            <a:endParaRPr lang="en-US" sz="2100" dirty="0">
              <a:latin typeface="Aileron Regular" panose="020B0604020202020204" charset="0"/>
            </a:endParaRPr>
          </a:p>
          <a:p>
            <a:pPr marL="457200" indent="-457200" algn="just">
              <a:lnSpc>
                <a:spcPct val="150000"/>
              </a:lnSpc>
              <a:buFont typeface="+mj-lt"/>
              <a:buAutoNum type="arabicPeriod"/>
            </a:pPr>
            <a:r>
              <a:rPr lang="en-US" sz="2400" dirty="0">
                <a:hlinkClick r:id="rId4"/>
              </a:rPr>
              <a:t>Lesson7.ppt (niu.edu)</a:t>
            </a:r>
            <a:r>
              <a:rPr lang="en-US" sz="2400" dirty="0"/>
              <a:t> and </a:t>
            </a:r>
            <a:r>
              <a:rPr lang="en-US" sz="2400" dirty="0">
                <a:hlinkClick r:id="rId5"/>
              </a:rPr>
              <a:t>OpticsI-20-Diffraction-I.ppt (washington.edu)</a:t>
            </a:r>
            <a:endParaRPr lang="en-US" sz="2400" dirty="0"/>
          </a:p>
          <a:p>
            <a:pPr marL="457200" indent="-457200" algn="just">
              <a:lnSpc>
                <a:spcPct val="150000"/>
              </a:lnSpc>
              <a:buFont typeface="+mj-lt"/>
              <a:buAutoNum type="arabicPeriod"/>
            </a:pPr>
            <a:r>
              <a:rPr lang="en-US" sz="2400" dirty="0">
                <a:hlinkClick r:id="rId6"/>
              </a:rPr>
              <a:t>FFT - Is there any practical application for performing a double Fourier transform? ...or an inverse Fourier transform on a time-domain input? - Signal Processing Stack Exchange</a:t>
            </a:r>
            <a:endParaRPr lang="en-US" sz="2400" dirty="0"/>
          </a:p>
          <a:p>
            <a:pPr marL="457200" indent="-457200" algn="just">
              <a:lnSpc>
                <a:spcPct val="150000"/>
              </a:lnSpc>
              <a:buFont typeface="+mj-lt"/>
              <a:buAutoNum type="arabicPeriod"/>
            </a:pPr>
            <a:r>
              <a:rPr lang="en-US" sz="2400" dirty="0"/>
              <a:t> </a:t>
            </a:r>
            <a:r>
              <a:rPr lang="en-US" sz="2400" dirty="0">
                <a:hlinkClick r:id="rId7"/>
              </a:rPr>
              <a:t>James Webb telescope - Diffraction artifact on the March 16, 2022 JWST aligned test image - Space Exploration Stack Exchange</a:t>
            </a:r>
            <a:endParaRPr lang="en-US" sz="2100" dirty="0">
              <a:latin typeface="Aileron Regular" panose="020B0604020202020204" charset="0"/>
            </a:endParaRPr>
          </a:p>
        </p:txBody>
      </p:sp>
      <p:grpSp>
        <p:nvGrpSpPr>
          <p:cNvPr id="17" name="Group 16">
            <a:extLst>
              <a:ext uri="{FF2B5EF4-FFF2-40B4-BE49-F238E27FC236}">
                <a16:creationId xmlns:a16="http://schemas.microsoft.com/office/drawing/2014/main" id="{BFFA929E-84CD-1FBE-F02F-C2D7746FEE95}"/>
              </a:ext>
            </a:extLst>
          </p:cNvPr>
          <p:cNvGrpSpPr/>
          <p:nvPr/>
        </p:nvGrpSpPr>
        <p:grpSpPr>
          <a:xfrm>
            <a:off x="685800" y="463800"/>
            <a:ext cx="12419735" cy="412500"/>
            <a:chOff x="685800" y="463800"/>
            <a:chExt cx="12419735" cy="412500"/>
          </a:xfrm>
        </p:grpSpPr>
        <p:cxnSp>
          <p:nvCxnSpPr>
            <p:cNvPr id="18" name="Straight Connector 17">
              <a:extLst>
                <a:ext uri="{FF2B5EF4-FFF2-40B4-BE49-F238E27FC236}">
                  <a16:creationId xmlns:a16="http://schemas.microsoft.com/office/drawing/2014/main" id="{D97361BA-92AF-0C76-2AC2-3358D1E0F98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2596169-A103-C299-668D-A43D2FBAA0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0" name="TextBox 19">
              <a:extLst>
                <a:ext uri="{FF2B5EF4-FFF2-40B4-BE49-F238E27FC236}">
                  <a16:creationId xmlns:a16="http://schemas.microsoft.com/office/drawing/2014/main" id="{783B1446-128E-E52A-4386-5BFAF935DC3A}"/>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124879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83405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FAR FIELD DIFFRACTION PATTERNS</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724330"/>
            <a:ext cx="6705600" cy="6914970"/>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first part of the activity involves the creation of synthetic images of </a:t>
            </a:r>
            <a:r>
              <a:rPr lang="en-US" sz="2400" dirty="0">
                <a:latin typeface="Aileron Heavy" panose="00000A00000000000000" pitchFamily="50" charset="0"/>
              </a:rPr>
              <a:t>apertures</a:t>
            </a:r>
            <a:r>
              <a:rPr lang="en-US" sz="2400" dirty="0">
                <a:latin typeface="Aileron Regular" panose="020B0604020202020204" charset="0"/>
              </a:rPr>
              <a:t> of varying shapes and sizes and taking its corresponding </a:t>
            </a:r>
            <a:r>
              <a:rPr lang="en-US" sz="2400" dirty="0">
                <a:latin typeface="Aileron Heavy" panose="00000A00000000000000" pitchFamily="50" charset="0"/>
              </a:rPr>
              <a:t>Fourier transform</a:t>
            </a:r>
            <a:r>
              <a:rPr lang="en-US" sz="2400" dirty="0">
                <a:latin typeface="Aileron Regular" panose="020B0604020202020204" charset="0"/>
              </a:rPr>
              <a:t>. We observe interesting diffraction patterns of such light beam, or  monochromatic plane wave in general, as it strikes a given aperture, set in a </a:t>
            </a:r>
            <a:r>
              <a:rPr lang="en-US" sz="2400" dirty="0">
                <a:latin typeface="Aileron Regular" panose="020B0604020202020204" charset="0"/>
                <a:hlinkClick r:id="rId2" action="ppaction://hlinksldjump"/>
              </a:rPr>
              <a:t>256 by 256 </a:t>
            </a:r>
            <a:r>
              <a:rPr lang="en-US" sz="2400" dirty="0">
                <a:latin typeface="Aileron Regular" panose="020B0604020202020204" charset="0"/>
              </a:rPr>
              <a:t>image resolution.</a:t>
            </a:r>
          </a:p>
          <a:p>
            <a:pPr algn="just">
              <a:lnSpc>
                <a:spcPct val="150000"/>
              </a:lnSpc>
            </a:pPr>
            <a:endParaRPr lang="en-US" sz="1050" dirty="0">
              <a:latin typeface="Aileron Regular" panose="020B0604020202020204" charset="0"/>
            </a:endParaRPr>
          </a:p>
          <a:p>
            <a:pPr algn="just">
              <a:lnSpc>
                <a:spcPct val="150000"/>
              </a:lnSpc>
            </a:pPr>
            <a:r>
              <a:rPr lang="en-US" sz="2400" dirty="0">
                <a:latin typeface="Aileron Regular" panose="020B0604020202020204" charset="0"/>
              </a:rPr>
              <a:t>For brevity, the projected FFT of the aperture was also set in </a:t>
            </a:r>
            <a:r>
              <a:rPr lang="en-US" sz="2400" dirty="0">
                <a:latin typeface="Aileron Heavy" panose="00000A00000000000000" pitchFamily="50" charset="0"/>
              </a:rPr>
              <a:t>logarithmic scale</a:t>
            </a:r>
            <a:r>
              <a:rPr lang="en-US" sz="2400" dirty="0">
                <a:latin typeface="Aileron Regular" panose="020B0604020202020204" charset="0"/>
              </a:rPr>
              <a:t> to see the patterns explicitly. Some of the key results were shown on the right and on the next slides!</a:t>
            </a:r>
          </a:p>
        </p:txBody>
      </p:sp>
      <p:sp>
        <p:nvSpPr>
          <p:cNvPr id="7" name="TextBox 6">
            <a:extLst>
              <a:ext uri="{FF2B5EF4-FFF2-40B4-BE49-F238E27FC236}">
                <a16:creationId xmlns:a16="http://schemas.microsoft.com/office/drawing/2014/main" id="{6F2A02D8-D1DC-4B6B-4563-8D195DDC3A52}"/>
              </a:ext>
            </a:extLst>
          </p:cNvPr>
          <p:cNvSpPr txBox="1"/>
          <p:nvPr/>
        </p:nvSpPr>
        <p:spPr>
          <a:xfrm>
            <a:off x="827440" y="2019300"/>
            <a:ext cx="7173560" cy="497572"/>
          </a:xfrm>
          <a:prstGeom prst="rect">
            <a:avLst/>
          </a:prstGeom>
          <a:noFill/>
        </p:spPr>
        <p:txBody>
          <a:bodyPr wrap="square" rtlCol="0">
            <a:spAutoFit/>
          </a:bodyPr>
          <a:lstStyle/>
          <a:p>
            <a:pPr algn="just">
              <a:lnSpc>
                <a:spcPct val="150000"/>
              </a:lnSpc>
            </a:pPr>
            <a:r>
              <a:rPr lang="en-US" sz="2000" spc="100" dirty="0">
                <a:latin typeface="Aileron Light" panose="00000400000000000000" pitchFamily="50" charset="0"/>
              </a:rPr>
              <a:t>As described  and modelled by </a:t>
            </a:r>
            <a:r>
              <a:rPr lang="en-US" sz="2000" spc="100" dirty="0" err="1">
                <a:latin typeface="Aileron Light" panose="00000400000000000000" pitchFamily="50" charset="0"/>
              </a:rPr>
              <a:t>Fraunhoffer</a:t>
            </a:r>
            <a:r>
              <a:rPr lang="en-US" sz="2000" spc="100" dirty="0">
                <a:latin typeface="Aileron Light" panose="00000400000000000000" pitchFamily="50" charset="0"/>
              </a:rPr>
              <a:t> diffraction</a:t>
            </a:r>
          </a:p>
        </p:txBody>
      </p:sp>
      <p:grpSp>
        <p:nvGrpSpPr>
          <p:cNvPr id="21" name="Group 20">
            <a:extLst>
              <a:ext uri="{FF2B5EF4-FFF2-40B4-BE49-F238E27FC236}">
                <a16:creationId xmlns:a16="http://schemas.microsoft.com/office/drawing/2014/main" id="{3C28B22B-1312-4FEA-5511-77F6A8B00F01}"/>
              </a:ext>
            </a:extLst>
          </p:cNvPr>
          <p:cNvGrpSpPr/>
          <p:nvPr/>
        </p:nvGrpSpPr>
        <p:grpSpPr>
          <a:xfrm>
            <a:off x="8011760" y="2247900"/>
            <a:ext cx="5022377" cy="7380204"/>
            <a:chOff x="8011760" y="2247900"/>
            <a:chExt cx="5022377" cy="7380204"/>
          </a:xfrm>
        </p:grpSpPr>
        <p:pic>
          <p:nvPicPr>
            <p:cNvPr id="10" name="Picture 9" descr="A picture containing graphical user interface&#10;&#10;Description automatically generated">
              <a:extLst>
                <a:ext uri="{FF2B5EF4-FFF2-40B4-BE49-F238E27FC236}">
                  <a16:creationId xmlns:a16="http://schemas.microsoft.com/office/drawing/2014/main" id="{8226DC24-F325-3F44-32D2-3A323B81FCEF}"/>
                </a:ext>
              </a:extLst>
            </p:cNvPr>
            <p:cNvPicPr>
              <a:picLocks noChangeAspect="1"/>
            </p:cNvPicPr>
            <p:nvPr/>
          </p:nvPicPr>
          <p:blipFill rotWithShape="1">
            <a:blip r:embed="rId3">
              <a:extLst>
                <a:ext uri="{28A0092B-C50C-407E-A947-70E740481C1C}">
                  <a14:useLocalDpi xmlns:a14="http://schemas.microsoft.com/office/drawing/2010/main" val="0"/>
                </a:ext>
              </a:extLst>
            </a:blip>
            <a:srcRect l="33590" t="14446" r="670" b="14069"/>
            <a:stretch/>
          </p:blipFill>
          <p:spPr>
            <a:xfrm>
              <a:off x="8011762" y="7200900"/>
              <a:ext cx="5022375" cy="2427204"/>
            </a:xfrm>
            <a:prstGeom prst="rect">
              <a:avLst/>
            </a:prstGeom>
          </p:spPr>
        </p:pic>
        <p:pic>
          <p:nvPicPr>
            <p:cNvPr id="14" name="Picture 13" descr="Shape&#10;&#10;Description automatically generated">
              <a:extLst>
                <a:ext uri="{FF2B5EF4-FFF2-40B4-BE49-F238E27FC236}">
                  <a16:creationId xmlns:a16="http://schemas.microsoft.com/office/drawing/2014/main" id="{24842BF2-216F-647F-2034-4A87FCBD331E}"/>
                </a:ext>
              </a:extLst>
            </p:cNvPr>
            <p:cNvPicPr>
              <a:picLocks noChangeAspect="1"/>
            </p:cNvPicPr>
            <p:nvPr/>
          </p:nvPicPr>
          <p:blipFill rotWithShape="1">
            <a:blip r:embed="rId4">
              <a:extLst>
                <a:ext uri="{28A0092B-C50C-407E-A947-70E740481C1C}">
                  <a14:useLocalDpi xmlns:a14="http://schemas.microsoft.com/office/drawing/2010/main" val="0"/>
                </a:ext>
              </a:extLst>
            </a:blip>
            <a:srcRect l="33448" t="13811" r="812" b="13273"/>
            <a:stretch/>
          </p:blipFill>
          <p:spPr>
            <a:xfrm>
              <a:off x="8011762" y="2247900"/>
              <a:ext cx="5018439" cy="2473878"/>
            </a:xfrm>
            <a:prstGeom prst="rect">
              <a:avLst/>
            </a:prstGeom>
          </p:spPr>
        </p:pic>
        <p:pic>
          <p:nvPicPr>
            <p:cNvPr id="16" name="Picture 15" descr="A picture containing rectangle&#10;&#10;Description automatically generated">
              <a:extLst>
                <a:ext uri="{FF2B5EF4-FFF2-40B4-BE49-F238E27FC236}">
                  <a16:creationId xmlns:a16="http://schemas.microsoft.com/office/drawing/2014/main" id="{02EA2C52-F75C-66B2-9A71-0E432100DDDB}"/>
                </a:ext>
              </a:extLst>
            </p:cNvPr>
            <p:cNvPicPr>
              <a:picLocks noChangeAspect="1"/>
            </p:cNvPicPr>
            <p:nvPr/>
          </p:nvPicPr>
          <p:blipFill rotWithShape="1">
            <a:blip r:embed="rId5">
              <a:extLst>
                <a:ext uri="{28A0092B-C50C-407E-A947-70E740481C1C}">
                  <a14:useLocalDpi xmlns:a14="http://schemas.microsoft.com/office/drawing/2010/main" val="0"/>
                </a:ext>
              </a:extLst>
            </a:blip>
            <a:srcRect l="33631" t="14097" r="629" b="12987"/>
            <a:stretch/>
          </p:blipFill>
          <p:spPr>
            <a:xfrm>
              <a:off x="8011760" y="4727022"/>
              <a:ext cx="5018440" cy="2473878"/>
            </a:xfrm>
            <a:prstGeom prst="rect">
              <a:avLst/>
            </a:prstGeom>
          </p:spPr>
        </p:pic>
      </p:grpSp>
      <p:grpSp>
        <p:nvGrpSpPr>
          <p:cNvPr id="22" name="Group 21">
            <a:extLst>
              <a:ext uri="{FF2B5EF4-FFF2-40B4-BE49-F238E27FC236}">
                <a16:creationId xmlns:a16="http://schemas.microsoft.com/office/drawing/2014/main" id="{6534A76F-79F2-15E3-B659-4E7B79386932}"/>
              </a:ext>
            </a:extLst>
          </p:cNvPr>
          <p:cNvGrpSpPr/>
          <p:nvPr/>
        </p:nvGrpSpPr>
        <p:grpSpPr>
          <a:xfrm>
            <a:off x="685800" y="463800"/>
            <a:ext cx="12419735" cy="412500"/>
            <a:chOff x="685800" y="463800"/>
            <a:chExt cx="12419735" cy="412500"/>
          </a:xfrm>
        </p:grpSpPr>
        <p:cxnSp>
          <p:nvCxnSpPr>
            <p:cNvPr id="23" name="Straight Connector 22">
              <a:extLst>
                <a:ext uri="{FF2B5EF4-FFF2-40B4-BE49-F238E27FC236}">
                  <a16:creationId xmlns:a16="http://schemas.microsoft.com/office/drawing/2014/main" id="{3356E87A-CA16-78A7-77D2-76EBC7F65914}"/>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4A273A-BA58-612B-1F1E-C88D819ADBA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5" name="TextBox 24">
              <a:extLst>
                <a:ext uri="{FF2B5EF4-FFF2-40B4-BE49-F238E27FC236}">
                  <a16:creationId xmlns:a16="http://schemas.microsoft.com/office/drawing/2014/main" id="{6297E237-28A2-55C6-27EA-9AA420D84038}"/>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447888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1003191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WHY DO WE USE 256 OR ANY 2</a:t>
            </a:r>
            <a:r>
              <a:rPr lang="en-US" sz="4800" baseline="30000" dirty="0">
                <a:solidFill>
                  <a:schemeClr val="tx1">
                    <a:lumMod val="85000"/>
                    <a:lumOff val="15000"/>
                  </a:schemeClr>
                </a:solidFill>
                <a:latin typeface="Aileron Heavy" panose="00000A00000000000000" pitchFamily="50" charset="0"/>
              </a:rPr>
              <a:t>N</a:t>
            </a:r>
            <a:r>
              <a:rPr lang="en-US" sz="4800" dirty="0">
                <a:solidFill>
                  <a:schemeClr val="tx1">
                    <a:lumMod val="85000"/>
                    <a:lumOff val="15000"/>
                  </a:schemeClr>
                </a:solidFill>
                <a:latin typeface="Aileron Heavy" panose="00000A00000000000000" pitchFamily="50" charset="0"/>
              </a:rPr>
              <a:t>?</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12192000" cy="168661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The Fast Fourier Transform (FFT) is said to be the faster implementation of the Discrete Fourier Transform (DFT), for which the activity intends to simulate. In general, FFT algorithm reduces an n-point FT to about </a:t>
            </a:r>
          </a:p>
        </p:txBody>
      </p:sp>
      <p:pic>
        <p:nvPicPr>
          <p:cNvPr id="1026" name="Picture 2">
            <a:extLst>
              <a:ext uri="{FF2B5EF4-FFF2-40B4-BE49-F238E27FC236}">
                <a16:creationId xmlns:a16="http://schemas.microsoft.com/office/drawing/2014/main" id="{279DC88B-F6B3-4DD7-6846-9EBFD6EBCF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0275" y="4381500"/>
            <a:ext cx="1695450" cy="7849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D13422-DCD1-D85A-4698-5D246F768AB4}"/>
              </a:ext>
            </a:extLst>
          </p:cNvPr>
          <p:cNvSpPr txBox="1"/>
          <p:nvPr/>
        </p:nvSpPr>
        <p:spPr>
          <a:xfrm>
            <a:off x="685800" y="5421492"/>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complex multiplications. Since 256 data points were set for the images in this activity, the DFT calculation would simply go through the resolution by 256 times 256 or around </a:t>
            </a:r>
            <a:r>
              <a:rPr lang="en-US" sz="2400" dirty="0">
                <a:latin typeface="Aileron Heavy" panose="00000A00000000000000" pitchFamily="50" charset="0"/>
              </a:rPr>
              <a:t>2</a:t>
            </a:r>
            <a:r>
              <a:rPr lang="en-US" sz="2400" baseline="30000" dirty="0">
                <a:latin typeface="Aileron Heavy" panose="00000A00000000000000" pitchFamily="50" charset="0"/>
              </a:rPr>
              <a:t>16</a:t>
            </a:r>
            <a:r>
              <a:rPr lang="en-US" sz="2400" dirty="0">
                <a:latin typeface="Aileron Heavy" panose="00000A00000000000000" pitchFamily="50" charset="0"/>
              </a:rPr>
              <a:t> multiplications</a:t>
            </a:r>
            <a:r>
              <a:rPr lang="en-US" sz="2400" dirty="0">
                <a:latin typeface="Aileron Regular" panose="020B0604020202020204" charset="0"/>
              </a:rPr>
              <a:t>. Comparatively, the FFT algorithm would only take, using the equation above, </a:t>
            </a:r>
            <a:r>
              <a:rPr lang="en-US" sz="2400" dirty="0">
                <a:latin typeface="Aileron Heavy" panose="00000A00000000000000" pitchFamily="50" charset="0"/>
              </a:rPr>
              <a:t>1024 calculations </a:t>
            </a:r>
            <a:r>
              <a:rPr lang="en-US" sz="2400" dirty="0">
                <a:latin typeface="Aileron Regular" panose="020B0604020202020204" charset="0"/>
              </a:rPr>
              <a:t>only, which is faster by a factor of  64 times!  These makes computations much faster for 2</a:t>
            </a:r>
            <a:r>
              <a:rPr lang="en-US" sz="2400" baseline="30000" dirty="0">
                <a:latin typeface="Aileron Regular" panose="020B0604020202020204" charset="0"/>
              </a:rPr>
              <a:t>N</a:t>
            </a:r>
            <a:r>
              <a:rPr lang="en-US" sz="2400" dirty="0">
                <a:latin typeface="Aileron Regular" panose="020B0604020202020204" charset="0"/>
              </a:rPr>
              <a:t> discrete points as it all boils down to the computer doing all the mathematical rigors with ease. </a:t>
            </a:r>
          </a:p>
        </p:txBody>
      </p:sp>
      <p:grpSp>
        <p:nvGrpSpPr>
          <p:cNvPr id="10" name="Group 9">
            <a:extLst>
              <a:ext uri="{FF2B5EF4-FFF2-40B4-BE49-F238E27FC236}">
                <a16:creationId xmlns:a16="http://schemas.microsoft.com/office/drawing/2014/main" id="{0C81D6C6-F733-3488-65BE-4A37C743DDDF}"/>
              </a:ext>
            </a:extLst>
          </p:cNvPr>
          <p:cNvGrpSpPr/>
          <p:nvPr/>
        </p:nvGrpSpPr>
        <p:grpSpPr>
          <a:xfrm rot="5400000">
            <a:off x="11662120" y="8264180"/>
            <a:ext cx="450160" cy="2133600"/>
            <a:chOff x="10981040" y="4264181"/>
            <a:chExt cx="715659" cy="3391971"/>
          </a:xfrm>
        </p:grpSpPr>
        <p:sp>
          <p:nvSpPr>
            <p:cNvPr id="11" name="Rectangle 10">
              <a:extLst>
                <a:ext uri="{FF2B5EF4-FFF2-40B4-BE49-F238E27FC236}">
                  <a16:creationId xmlns:a16="http://schemas.microsoft.com/office/drawing/2014/main" id="{6189316F-36D4-74AF-2F4D-CA6835FCF4D1}"/>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81E5793-598E-13F1-FFC1-2E2B37B7A86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077A9FE-2A78-C1A9-45A7-24BFB95107EB}"/>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CD494D1-63B4-BE0A-BC53-95121561D8CA}"/>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D9289072-D308-8A3C-C7AB-06C13C782BB3}"/>
              </a:ext>
            </a:extLst>
          </p:cNvPr>
          <p:cNvGrpSpPr/>
          <p:nvPr/>
        </p:nvGrpSpPr>
        <p:grpSpPr>
          <a:xfrm>
            <a:off x="685800" y="463800"/>
            <a:ext cx="12419735" cy="412500"/>
            <a:chOff x="685800" y="463800"/>
            <a:chExt cx="12419735" cy="412500"/>
          </a:xfrm>
        </p:grpSpPr>
        <p:cxnSp>
          <p:nvCxnSpPr>
            <p:cNvPr id="17" name="Straight Connector 16">
              <a:extLst>
                <a:ext uri="{FF2B5EF4-FFF2-40B4-BE49-F238E27FC236}">
                  <a16:creationId xmlns:a16="http://schemas.microsoft.com/office/drawing/2014/main" id="{97D88614-484D-65AC-B263-5D7851263D8F}"/>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121BC2-96EF-9E14-2ACC-4B73C569E11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9" name="TextBox 18">
              <a:extLst>
                <a:ext uri="{FF2B5EF4-FFF2-40B4-BE49-F238E27FC236}">
                  <a16:creationId xmlns:a16="http://schemas.microsoft.com/office/drawing/2014/main" id="{264C5272-7B75-A721-E1E9-42F5FF53D048}"/>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736050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B6D68474-58FF-A2C4-53B9-436435CC8B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837" y="7190733"/>
            <a:ext cx="3575304" cy="7406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B64BE8-E37B-9676-4EB5-17CAABB97627}"/>
              </a:ext>
            </a:extLst>
          </p:cNvPr>
          <p:cNvSpPr txBox="1"/>
          <p:nvPr/>
        </p:nvSpPr>
        <p:spPr>
          <a:xfrm>
            <a:off x="6053478" y="1257300"/>
            <a:ext cx="70423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CIRCULAR APERTURES</a:t>
            </a:r>
          </a:p>
        </p:txBody>
      </p:sp>
      <p:sp>
        <p:nvSpPr>
          <p:cNvPr id="6" name="TextBox 5">
            <a:extLst>
              <a:ext uri="{FF2B5EF4-FFF2-40B4-BE49-F238E27FC236}">
                <a16:creationId xmlns:a16="http://schemas.microsoft.com/office/drawing/2014/main" id="{1C139C71-43D8-DA15-F46A-8598CDF1F78A}"/>
              </a:ext>
            </a:extLst>
          </p:cNvPr>
          <p:cNvSpPr txBox="1"/>
          <p:nvPr/>
        </p:nvSpPr>
        <p:spPr>
          <a:xfrm>
            <a:off x="6096000" y="2243544"/>
            <a:ext cx="6815478" cy="465255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Varying radii of circular apertures were considered, and it can be observed that the prominence of </a:t>
            </a:r>
            <a:r>
              <a:rPr lang="en-US" sz="2000" dirty="0">
                <a:latin typeface="Aileron Heavy" panose="00000A00000000000000" pitchFamily="50" charset="0"/>
              </a:rPr>
              <a:t>airy pattern </a:t>
            </a:r>
            <a:r>
              <a:rPr lang="en-US" sz="2000" dirty="0">
                <a:latin typeface="Aileron Regular" panose="020B0604020202020204" charset="0"/>
              </a:rPr>
              <a:t>decreases as the aperture radius increases. These airy patterns contribute to the extent of how light rays can get scattered as it passes through the said aperture, i.e. the </a:t>
            </a:r>
            <a:r>
              <a:rPr lang="en-US" sz="2000" dirty="0">
                <a:latin typeface="Aileron Heavy" panose="00000A00000000000000" pitchFamily="50" charset="0"/>
              </a:rPr>
              <a:t>radial patterns </a:t>
            </a:r>
            <a:r>
              <a:rPr lang="en-US" sz="2000" dirty="0">
                <a:latin typeface="Aileron Regular" panose="020B0604020202020204" charset="0"/>
              </a:rPr>
              <a:t>that propagate from the center represents the peaks at the real space domain. Interestingly, increasing the radius implies clearer image as the airy pattern diminishes. Hence, </a:t>
            </a:r>
            <a:r>
              <a:rPr lang="en-US" sz="2000" dirty="0">
                <a:latin typeface="Aileron Heavy" panose="00000A00000000000000" pitchFamily="50" charset="0"/>
              </a:rPr>
              <a:t>greater recovery </a:t>
            </a:r>
            <a:r>
              <a:rPr lang="en-US" sz="2000" dirty="0">
                <a:latin typeface="Aileron Regular" panose="020B0604020202020204" charset="0"/>
              </a:rPr>
              <a:t>on the details of an object is expected. </a:t>
            </a:r>
          </a:p>
        </p:txBody>
      </p:sp>
      <p:grpSp>
        <p:nvGrpSpPr>
          <p:cNvPr id="18" name="Group 17">
            <a:extLst>
              <a:ext uri="{FF2B5EF4-FFF2-40B4-BE49-F238E27FC236}">
                <a16:creationId xmlns:a16="http://schemas.microsoft.com/office/drawing/2014/main" id="{468619EB-5F72-0578-B566-9615FF705FBA}"/>
              </a:ext>
            </a:extLst>
          </p:cNvPr>
          <p:cNvGrpSpPr/>
          <p:nvPr/>
        </p:nvGrpSpPr>
        <p:grpSpPr>
          <a:xfrm>
            <a:off x="685800" y="1409700"/>
            <a:ext cx="5105400" cy="5504842"/>
            <a:chOff x="8128516" y="1388274"/>
            <a:chExt cx="4825484" cy="5203026"/>
          </a:xfrm>
        </p:grpSpPr>
        <p:pic>
          <p:nvPicPr>
            <p:cNvPr id="11" name="Picture 10" descr="Shape&#10;&#10;Description automatically generated">
              <a:extLst>
                <a:ext uri="{FF2B5EF4-FFF2-40B4-BE49-F238E27FC236}">
                  <a16:creationId xmlns:a16="http://schemas.microsoft.com/office/drawing/2014/main" id="{8D5AF87B-2EBD-BFB1-713D-3DB329C0C991}"/>
                </a:ext>
              </a:extLst>
            </p:cNvPr>
            <p:cNvPicPr>
              <a:picLocks noChangeAspect="1"/>
            </p:cNvPicPr>
            <p:nvPr/>
          </p:nvPicPr>
          <p:blipFill rotWithShape="1">
            <a:blip r:embed="rId3">
              <a:extLst>
                <a:ext uri="{28A0092B-C50C-407E-A947-70E740481C1C}">
                  <a14:useLocalDpi xmlns:a14="http://schemas.microsoft.com/office/drawing/2010/main" val="0"/>
                </a:ext>
              </a:extLst>
            </a:blip>
            <a:srcRect t="8335" b="12500"/>
            <a:stretch/>
          </p:blipFill>
          <p:spPr>
            <a:xfrm>
              <a:off x="8128516" y="3140864"/>
              <a:ext cx="4825484" cy="1697847"/>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7609DC41-D66D-E777-69D4-0DEE2750DF85}"/>
                </a:ext>
              </a:extLst>
            </p:cNvPr>
            <p:cNvPicPr>
              <a:picLocks noChangeAspect="1"/>
            </p:cNvPicPr>
            <p:nvPr/>
          </p:nvPicPr>
          <p:blipFill rotWithShape="1">
            <a:blip r:embed="rId4">
              <a:extLst>
                <a:ext uri="{28A0092B-C50C-407E-A947-70E740481C1C}">
                  <a14:useLocalDpi xmlns:a14="http://schemas.microsoft.com/office/drawing/2010/main" val="0"/>
                </a:ext>
              </a:extLst>
            </a:blip>
            <a:srcRect t="9376" b="11458"/>
            <a:stretch/>
          </p:blipFill>
          <p:spPr>
            <a:xfrm>
              <a:off x="8128516" y="4893453"/>
              <a:ext cx="4825484" cy="1697847"/>
            </a:xfrm>
            <a:prstGeom prst="rect">
              <a:avLst/>
            </a:prstGeom>
          </p:spPr>
        </p:pic>
        <p:pic>
          <p:nvPicPr>
            <p:cNvPr id="17" name="Picture 16" descr="A picture containing shape&#10;&#10;Description automatically generated">
              <a:extLst>
                <a:ext uri="{FF2B5EF4-FFF2-40B4-BE49-F238E27FC236}">
                  <a16:creationId xmlns:a16="http://schemas.microsoft.com/office/drawing/2014/main" id="{A4E064A0-B6A4-6BF3-AEFF-0AD17F63FBB6}"/>
                </a:ext>
              </a:extLst>
            </p:cNvPr>
            <p:cNvPicPr>
              <a:picLocks noChangeAspect="1"/>
            </p:cNvPicPr>
            <p:nvPr/>
          </p:nvPicPr>
          <p:blipFill rotWithShape="1">
            <a:blip r:embed="rId5">
              <a:extLst>
                <a:ext uri="{28A0092B-C50C-407E-A947-70E740481C1C}">
                  <a14:useLocalDpi xmlns:a14="http://schemas.microsoft.com/office/drawing/2010/main" val="0"/>
                </a:ext>
              </a:extLst>
            </a:blip>
            <a:srcRect t="8542" b="12291"/>
            <a:stretch/>
          </p:blipFill>
          <p:spPr>
            <a:xfrm>
              <a:off x="8128516" y="1388274"/>
              <a:ext cx="4825484" cy="1697847"/>
            </a:xfrm>
            <a:prstGeom prst="rect">
              <a:avLst/>
            </a:prstGeom>
          </p:spPr>
        </p:pic>
      </p:grpSp>
      <p:sp>
        <p:nvSpPr>
          <p:cNvPr id="19" name="TextBox 18">
            <a:extLst>
              <a:ext uri="{FF2B5EF4-FFF2-40B4-BE49-F238E27FC236}">
                <a16:creationId xmlns:a16="http://schemas.microsoft.com/office/drawing/2014/main" id="{595C8069-4FD3-1605-88CE-F6979A3F5081}"/>
              </a:ext>
            </a:extLst>
          </p:cNvPr>
          <p:cNvSpPr txBox="1"/>
          <p:nvPr/>
        </p:nvSpPr>
        <p:spPr>
          <a:xfrm>
            <a:off x="685800" y="6914542"/>
            <a:ext cx="5181600" cy="785856"/>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1. The FFT and FFT in log scale of circular apertures of varying radii. </a:t>
            </a:r>
          </a:p>
        </p:txBody>
      </p:sp>
      <p:sp>
        <p:nvSpPr>
          <p:cNvPr id="22" name="TextBox 21">
            <a:extLst>
              <a:ext uri="{FF2B5EF4-FFF2-40B4-BE49-F238E27FC236}">
                <a16:creationId xmlns:a16="http://schemas.microsoft.com/office/drawing/2014/main" id="{23A03D95-62C3-EB9B-0FA8-EE8A8F46A45B}"/>
              </a:ext>
            </a:extLst>
          </p:cNvPr>
          <p:cNvSpPr txBox="1"/>
          <p:nvPr/>
        </p:nvSpPr>
        <p:spPr>
          <a:xfrm>
            <a:off x="762000" y="8122158"/>
            <a:ext cx="12149478" cy="1420902"/>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As shown above, the </a:t>
            </a:r>
            <a:r>
              <a:rPr lang="en-US" sz="2000" dirty="0">
                <a:latin typeface="Aileron Heavy" panose="00000A00000000000000" pitchFamily="50" charset="0"/>
              </a:rPr>
              <a:t>diffraction pattern intensity</a:t>
            </a:r>
            <a:r>
              <a:rPr lang="en-US" sz="2000" dirty="0">
                <a:latin typeface="Aileron Regular" panose="020B0604020202020204" charset="0"/>
              </a:rPr>
              <a:t> for a circular aperture takes the form of a </a:t>
            </a:r>
            <a:r>
              <a:rPr lang="en-US" sz="2000" dirty="0">
                <a:latin typeface="Aileron Heavy" panose="00000A00000000000000" pitchFamily="50" charset="0"/>
              </a:rPr>
              <a:t>Bessel function</a:t>
            </a:r>
            <a:r>
              <a:rPr lang="en-US" sz="2000" dirty="0">
                <a:latin typeface="Aileron Regular" panose="020B0604020202020204" charset="0"/>
              </a:rPr>
              <a:t>, which is evident in the patterns in the logscale FFT. This special function usually arises in systems that invokes radial symmetry like in optical diffraction and similar optical systems.</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195419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850059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RECTANGULAR APERTURES</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71700"/>
            <a:ext cx="12192000" cy="959237"/>
          </a:xfrm>
          <a:prstGeom prst="rect">
            <a:avLst/>
          </a:prstGeom>
          <a:noFill/>
        </p:spPr>
        <p:txBody>
          <a:bodyPr wrap="square" rtlCol="0">
            <a:spAutoFit/>
          </a:bodyPr>
          <a:lstStyle/>
          <a:p>
            <a:pPr algn="just">
              <a:lnSpc>
                <a:spcPct val="150000"/>
              </a:lnSpc>
            </a:pPr>
            <a:r>
              <a:rPr lang="en-US" sz="1950" dirty="0">
                <a:latin typeface="Aileron Regular" panose="020B0604020202020204" charset="0"/>
              </a:rPr>
              <a:t>Other aperture geometry were also tried on for this activity. Rectangular apertures of varying widths and heights were prepared to resemble such </a:t>
            </a:r>
            <a:r>
              <a:rPr lang="en-US" sz="1950" dirty="0">
                <a:latin typeface="Aileron Heavy" panose="00000A00000000000000" pitchFamily="50" charset="0"/>
              </a:rPr>
              <a:t>single slit</a:t>
            </a:r>
            <a:r>
              <a:rPr lang="en-US" sz="1950" dirty="0">
                <a:latin typeface="Aileron Regular" panose="020B0604020202020204" charset="0"/>
              </a:rPr>
              <a:t>.  The following observations were made as follows.</a:t>
            </a:r>
          </a:p>
        </p:txBody>
      </p:sp>
      <p:pic>
        <p:nvPicPr>
          <p:cNvPr id="15" name="Picture 14" descr="A picture containing graphical user interface&#10;&#10;Description automatically generated">
            <a:extLst>
              <a:ext uri="{FF2B5EF4-FFF2-40B4-BE49-F238E27FC236}">
                <a16:creationId xmlns:a16="http://schemas.microsoft.com/office/drawing/2014/main" id="{CB58F947-C919-5D6F-C607-D8D4EAE13F5E}"/>
              </a:ext>
            </a:extLst>
          </p:cNvPr>
          <p:cNvPicPr>
            <a:picLocks noChangeAspect="1"/>
          </p:cNvPicPr>
          <p:nvPr/>
        </p:nvPicPr>
        <p:blipFill rotWithShape="1">
          <a:blip r:embed="rId2">
            <a:extLst>
              <a:ext uri="{28A0092B-C50C-407E-A947-70E740481C1C}">
                <a14:useLocalDpi xmlns:a14="http://schemas.microsoft.com/office/drawing/2010/main" val="0"/>
              </a:ext>
            </a:extLst>
          </a:blip>
          <a:srcRect t="7286" b="12312"/>
          <a:stretch/>
        </p:blipFill>
        <p:spPr>
          <a:xfrm>
            <a:off x="762001" y="3314337"/>
            <a:ext cx="5562600" cy="1987760"/>
          </a:xfrm>
          <a:prstGeom prst="rect">
            <a:avLst/>
          </a:prstGeom>
        </p:spPr>
      </p:pic>
      <p:pic>
        <p:nvPicPr>
          <p:cNvPr id="17" name="Picture 16" descr="A picture containing graphical user interface&#10;&#10;Description automatically generated">
            <a:extLst>
              <a:ext uri="{FF2B5EF4-FFF2-40B4-BE49-F238E27FC236}">
                <a16:creationId xmlns:a16="http://schemas.microsoft.com/office/drawing/2014/main" id="{E89061CF-D4B1-11BA-383B-0C1803DFB5B0}"/>
              </a:ext>
            </a:extLst>
          </p:cNvPr>
          <p:cNvPicPr>
            <a:picLocks noChangeAspect="1"/>
          </p:cNvPicPr>
          <p:nvPr/>
        </p:nvPicPr>
        <p:blipFill rotWithShape="1">
          <a:blip r:embed="rId3">
            <a:extLst>
              <a:ext uri="{28A0092B-C50C-407E-A947-70E740481C1C}">
                <a14:useLocalDpi xmlns:a14="http://schemas.microsoft.com/office/drawing/2010/main" val="0"/>
              </a:ext>
            </a:extLst>
          </a:blip>
          <a:srcRect t="8334" b="11264"/>
          <a:stretch/>
        </p:blipFill>
        <p:spPr>
          <a:xfrm>
            <a:off x="762001" y="5302097"/>
            <a:ext cx="5562600" cy="1987760"/>
          </a:xfrm>
          <a:prstGeom prst="rect">
            <a:avLst/>
          </a:prstGeom>
        </p:spPr>
      </p:pic>
      <p:pic>
        <p:nvPicPr>
          <p:cNvPr id="19" name="Picture 18" descr="A picture containing rectangle&#10;&#10;Description automatically generated">
            <a:extLst>
              <a:ext uri="{FF2B5EF4-FFF2-40B4-BE49-F238E27FC236}">
                <a16:creationId xmlns:a16="http://schemas.microsoft.com/office/drawing/2014/main" id="{805D0939-829F-B065-84B1-FC361DECC4DB}"/>
              </a:ext>
            </a:extLst>
          </p:cNvPr>
          <p:cNvPicPr>
            <a:picLocks noChangeAspect="1"/>
          </p:cNvPicPr>
          <p:nvPr/>
        </p:nvPicPr>
        <p:blipFill rotWithShape="1">
          <a:blip r:embed="rId4">
            <a:extLst>
              <a:ext uri="{28A0092B-C50C-407E-A947-70E740481C1C}">
                <a14:useLocalDpi xmlns:a14="http://schemas.microsoft.com/office/drawing/2010/main" val="0"/>
              </a:ext>
            </a:extLst>
          </a:blip>
          <a:srcRect t="7221" b="12377"/>
          <a:stretch/>
        </p:blipFill>
        <p:spPr>
          <a:xfrm>
            <a:off x="762000" y="7200901"/>
            <a:ext cx="5562607" cy="1987760"/>
          </a:xfrm>
          <a:prstGeom prst="rect">
            <a:avLst/>
          </a:prstGeom>
        </p:spPr>
      </p:pic>
      <p:sp>
        <p:nvSpPr>
          <p:cNvPr id="20" name="TextBox 19">
            <a:extLst>
              <a:ext uri="{FF2B5EF4-FFF2-40B4-BE49-F238E27FC236}">
                <a16:creationId xmlns:a16="http://schemas.microsoft.com/office/drawing/2014/main" id="{71519BD6-B685-4832-F429-601E68B32B02}"/>
              </a:ext>
            </a:extLst>
          </p:cNvPr>
          <p:cNvSpPr txBox="1"/>
          <p:nvPr/>
        </p:nvSpPr>
        <p:spPr>
          <a:xfrm>
            <a:off x="6629400" y="3207102"/>
            <a:ext cx="6435910" cy="6050502"/>
          </a:xfrm>
          <a:prstGeom prst="rect">
            <a:avLst/>
          </a:prstGeom>
          <a:noFill/>
        </p:spPr>
        <p:txBody>
          <a:bodyPr wrap="square" rtlCol="0">
            <a:spAutoFit/>
          </a:bodyPr>
          <a:lstStyle/>
          <a:p>
            <a:pPr algn="just">
              <a:lnSpc>
                <a:spcPct val="150000"/>
              </a:lnSpc>
            </a:pPr>
            <a:r>
              <a:rPr lang="en-US" sz="1950" dirty="0">
                <a:latin typeface="Aileron Regular" panose="020B0604020202020204" charset="0"/>
              </a:rPr>
              <a:t>For a single slit oriented vertically, the resulting irradiance (FFT) was along the x-axis of the real plane, while the horizontal slit yielded a diffraction pattern along the y-axis. For both slits, the </a:t>
            </a:r>
            <a:r>
              <a:rPr lang="en-US" sz="1950" dirty="0">
                <a:latin typeface="Aileron Heavy" panose="00000A00000000000000" pitchFamily="50" charset="0"/>
              </a:rPr>
              <a:t>peaks in the Fourier space</a:t>
            </a:r>
            <a:r>
              <a:rPr lang="en-US" sz="1950" dirty="0">
                <a:latin typeface="Aileron Regular" panose="020B0604020202020204" charset="0"/>
              </a:rPr>
              <a:t> represent the bright streak of light along the center and faint spots on either side of the band.</a:t>
            </a:r>
          </a:p>
          <a:p>
            <a:pPr algn="just">
              <a:lnSpc>
                <a:spcPct val="150000"/>
              </a:lnSpc>
            </a:pPr>
            <a:endParaRPr lang="en-US" sz="700" dirty="0">
              <a:latin typeface="Aileron Regular" panose="020B0604020202020204" charset="0"/>
            </a:endParaRPr>
          </a:p>
          <a:p>
            <a:pPr algn="just">
              <a:lnSpc>
                <a:spcPct val="150000"/>
              </a:lnSpc>
            </a:pPr>
            <a:r>
              <a:rPr lang="en-US" sz="1950" dirty="0">
                <a:latin typeface="Aileron Regular" panose="020B0604020202020204" charset="0"/>
              </a:rPr>
              <a:t>For the special case of rectangular aperture --- a </a:t>
            </a:r>
            <a:r>
              <a:rPr lang="en-US" sz="1950" dirty="0">
                <a:latin typeface="Aileron Heavy" panose="00000A00000000000000" pitchFamily="50" charset="0"/>
              </a:rPr>
              <a:t>square aperture </a:t>
            </a:r>
            <a:r>
              <a:rPr lang="en-US" sz="1950" dirty="0">
                <a:latin typeface="Aileron Regular" panose="020B0604020202020204" charset="0"/>
              </a:rPr>
              <a:t>resulted into a two-fold symmetry with prominent square in the middle, and smaller less-intense squares coming off away from the center along both axes. These patterns for the three slits can be hypothesized as to why certain animals has </a:t>
            </a:r>
            <a:r>
              <a:rPr lang="en-US" sz="1950" dirty="0">
                <a:latin typeface="Aileron Heavy" panose="00000A00000000000000" pitchFamily="50" charset="0"/>
              </a:rPr>
              <a:t>wide range of peripheral vision</a:t>
            </a:r>
            <a:r>
              <a:rPr lang="en-US" sz="1950" dirty="0">
                <a:latin typeface="Aileron Regular" panose="020B0604020202020204" charset="0"/>
              </a:rPr>
              <a:t>, owing to their pupil shapes! </a:t>
            </a:r>
          </a:p>
        </p:txBody>
      </p:sp>
      <p:sp>
        <p:nvSpPr>
          <p:cNvPr id="21" name="TextBox 20">
            <a:extLst>
              <a:ext uri="{FF2B5EF4-FFF2-40B4-BE49-F238E27FC236}">
                <a16:creationId xmlns:a16="http://schemas.microsoft.com/office/drawing/2014/main" id="{6BCA70CC-68A2-D09B-3C52-C3C7BCFE638C}"/>
              </a:ext>
            </a:extLst>
          </p:cNvPr>
          <p:cNvSpPr txBox="1"/>
          <p:nvPr/>
        </p:nvSpPr>
        <p:spPr>
          <a:xfrm>
            <a:off x="762000" y="9222776"/>
            <a:ext cx="5562600" cy="416524"/>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Figure 2. The FFT and FFT in log scale of single slits.</a:t>
            </a:r>
          </a:p>
        </p:txBody>
      </p:sp>
      <p:grpSp>
        <p:nvGrpSpPr>
          <p:cNvPr id="22" name="Group 21">
            <a:extLst>
              <a:ext uri="{FF2B5EF4-FFF2-40B4-BE49-F238E27FC236}">
                <a16:creationId xmlns:a16="http://schemas.microsoft.com/office/drawing/2014/main" id="{C90C2E7B-49DE-9AD8-2DD7-9B1F362237D7}"/>
              </a:ext>
            </a:extLst>
          </p:cNvPr>
          <p:cNvGrpSpPr/>
          <p:nvPr/>
        </p:nvGrpSpPr>
        <p:grpSpPr>
          <a:xfrm>
            <a:off x="685800" y="463800"/>
            <a:ext cx="12419735" cy="412500"/>
            <a:chOff x="685800" y="463800"/>
            <a:chExt cx="12419735" cy="412500"/>
          </a:xfrm>
        </p:grpSpPr>
        <p:cxnSp>
          <p:nvCxnSpPr>
            <p:cNvPr id="23" name="Straight Connector 22">
              <a:extLst>
                <a:ext uri="{FF2B5EF4-FFF2-40B4-BE49-F238E27FC236}">
                  <a16:creationId xmlns:a16="http://schemas.microsoft.com/office/drawing/2014/main" id="{C9DFE760-55A6-6DC6-813A-DB63742B82B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A62F1FF-ABED-4BC9-6E59-D0634D9E140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5" name="TextBox 24">
              <a:extLst>
                <a:ext uri="{FF2B5EF4-FFF2-40B4-BE49-F238E27FC236}">
                  <a16:creationId xmlns:a16="http://schemas.microsoft.com/office/drawing/2014/main" id="{2E1D7EDE-7D6B-B810-372C-9BC4B4620FF9}"/>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36112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171700"/>
            <a:ext cx="121158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Given how the double slit interference pioneered the wave-particle duality of light, double slit apertures were also made to mimic this interesting phenomenon. Compared to the single slits, double slits have shown much smaller and several interference fringes on its diffraction pattern.  As the slit width increases, the streak band in the middle decreases in size and so are the number of interference fringes.</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89350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DOUBLE SLIT APERTURES</a:t>
            </a:r>
          </a:p>
        </p:txBody>
      </p:sp>
      <p:grpSp>
        <p:nvGrpSpPr>
          <p:cNvPr id="15" name="Group 14">
            <a:extLst>
              <a:ext uri="{FF2B5EF4-FFF2-40B4-BE49-F238E27FC236}">
                <a16:creationId xmlns:a16="http://schemas.microsoft.com/office/drawing/2014/main" id="{C25BAF9D-648B-5DF1-5DA2-51603A64AE61}"/>
              </a:ext>
            </a:extLst>
          </p:cNvPr>
          <p:cNvGrpSpPr/>
          <p:nvPr/>
        </p:nvGrpSpPr>
        <p:grpSpPr>
          <a:xfrm>
            <a:off x="746760" y="4533900"/>
            <a:ext cx="12219827" cy="4919097"/>
            <a:chOff x="746760" y="4110603"/>
            <a:chExt cx="12219827" cy="4919097"/>
          </a:xfrm>
        </p:grpSpPr>
        <p:pic>
          <p:nvPicPr>
            <p:cNvPr id="4" name="Picture 3" descr="A picture containing graphical user interface&#10;&#10;Description automatically generated">
              <a:extLst>
                <a:ext uri="{FF2B5EF4-FFF2-40B4-BE49-F238E27FC236}">
                  <a16:creationId xmlns:a16="http://schemas.microsoft.com/office/drawing/2014/main" id="{FA791576-C960-D6DC-035D-DFE9D8716961}"/>
                </a:ext>
              </a:extLst>
            </p:cNvPr>
            <p:cNvPicPr>
              <a:picLocks/>
            </p:cNvPicPr>
            <p:nvPr/>
          </p:nvPicPr>
          <p:blipFill rotWithShape="1">
            <a:blip r:embed="rId2">
              <a:extLst>
                <a:ext uri="{28A0092B-C50C-407E-A947-70E740481C1C}">
                  <a14:useLocalDpi xmlns:a14="http://schemas.microsoft.com/office/drawing/2010/main" val="0"/>
                </a:ext>
              </a:extLst>
            </a:blip>
            <a:srcRect t="7589" b="11161"/>
            <a:stretch/>
          </p:blipFill>
          <p:spPr>
            <a:xfrm>
              <a:off x="746760" y="4110603"/>
              <a:ext cx="5943600" cy="2148840"/>
            </a:xfrm>
            <a:prstGeom prst="rect">
              <a:avLst/>
            </a:prstGeom>
          </p:spPr>
        </p:pic>
        <p:pic>
          <p:nvPicPr>
            <p:cNvPr id="7" name="Picture 6" descr="A picture containing chart&#10;&#10;Description automatically generated">
              <a:extLst>
                <a:ext uri="{FF2B5EF4-FFF2-40B4-BE49-F238E27FC236}">
                  <a16:creationId xmlns:a16="http://schemas.microsoft.com/office/drawing/2014/main" id="{9009E13D-25E9-0ED3-F1FB-B871F2C29CBF}"/>
                </a:ext>
              </a:extLst>
            </p:cNvPr>
            <p:cNvPicPr>
              <a:picLocks/>
            </p:cNvPicPr>
            <p:nvPr/>
          </p:nvPicPr>
          <p:blipFill rotWithShape="1">
            <a:blip r:embed="rId3">
              <a:extLst>
                <a:ext uri="{28A0092B-C50C-407E-A947-70E740481C1C}">
                  <a14:useLocalDpi xmlns:a14="http://schemas.microsoft.com/office/drawing/2010/main" val="0"/>
                </a:ext>
              </a:extLst>
            </a:blip>
            <a:srcRect t="8333" b="10417"/>
            <a:stretch/>
          </p:blipFill>
          <p:spPr>
            <a:xfrm>
              <a:off x="7022987" y="4110603"/>
              <a:ext cx="5943600" cy="214884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6209A5CC-FDB7-6171-F00E-96122C493CE4}"/>
                </a:ext>
              </a:extLst>
            </p:cNvPr>
            <p:cNvPicPr>
              <a:picLocks/>
            </p:cNvPicPr>
            <p:nvPr/>
          </p:nvPicPr>
          <p:blipFill rotWithShape="1">
            <a:blip r:embed="rId4">
              <a:extLst>
                <a:ext uri="{28A0092B-C50C-407E-A947-70E740481C1C}">
                  <a14:useLocalDpi xmlns:a14="http://schemas.microsoft.com/office/drawing/2010/main" val="0"/>
                </a:ext>
              </a:extLst>
            </a:blip>
            <a:srcRect t="8497" b="10253"/>
            <a:stretch/>
          </p:blipFill>
          <p:spPr>
            <a:xfrm>
              <a:off x="3886200" y="6438900"/>
              <a:ext cx="5943600" cy="2148840"/>
            </a:xfrm>
            <a:prstGeom prst="rect">
              <a:avLst/>
            </a:prstGeom>
          </p:spPr>
        </p:pic>
        <p:sp>
          <p:nvSpPr>
            <p:cNvPr id="12" name="TextBox 11">
              <a:extLst>
                <a:ext uri="{FF2B5EF4-FFF2-40B4-BE49-F238E27FC236}">
                  <a16:creationId xmlns:a16="http://schemas.microsoft.com/office/drawing/2014/main" id="{A03D9DDB-0911-CCC6-289E-FE03CE9C7E57}"/>
                </a:ext>
              </a:extLst>
            </p:cNvPr>
            <p:cNvSpPr txBox="1"/>
            <p:nvPr/>
          </p:nvSpPr>
          <p:spPr>
            <a:xfrm>
              <a:off x="3200400" y="8613176"/>
              <a:ext cx="731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The FFT and FFT in log scale of double slits of varying slit widths.</a:t>
              </a:r>
            </a:p>
          </p:txBody>
        </p:sp>
      </p:grpSp>
    </p:spTree>
    <p:extLst>
      <p:ext uri="{BB962C8B-B14F-4D97-AF65-F5344CB8AC3E}">
        <p14:creationId xmlns:p14="http://schemas.microsoft.com/office/powerpoint/2010/main" val="2198950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79B4984-3835-29CD-BBE3-4D704630945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8608" y="8112475"/>
            <a:ext cx="4087368" cy="722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shape&#10;&#10;Description automatically generated">
            <a:extLst>
              <a:ext uri="{FF2B5EF4-FFF2-40B4-BE49-F238E27FC236}">
                <a16:creationId xmlns:a16="http://schemas.microsoft.com/office/drawing/2014/main" id="{8C70D0E4-7553-688A-6B14-33A676F8ECC5}"/>
              </a:ext>
            </a:extLst>
          </p:cNvPr>
          <p:cNvPicPr>
            <a:picLocks noChangeAspect="1"/>
          </p:cNvPicPr>
          <p:nvPr/>
        </p:nvPicPr>
        <p:blipFill rotWithShape="1">
          <a:blip r:embed="rId3">
            <a:extLst>
              <a:ext uri="{28A0092B-C50C-407E-A947-70E740481C1C}">
                <a14:useLocalDpi xmlns:a14="http://schemas.microsoft.com/office/drawing/2010/main" val="0"/>
              </a:ext>
            </a:extLst>
          </a:blip>
          <a:srcRect t="8142" b="10511"/>
          <a:stretch/>
        </p:blipFill>
        <p:spPr>
          <a:xfrm>
            <a:off x="746761" y="4533900"/>
            <a:ext cx="5943600" cy="214884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1BB7ACA0-0C22-7849-4739-EDBD8162DAD0}"/>
              </a:ext>
            </a:extLst>
          </p:cNvPr>
          <p:cNvPicPr>
            <a:picLocks noChangeAspect="1"/>
          </p:cNvPicPr>
          <p:nvPr/>
        </p:nvPicPr>
        <p:blipFill rotWithShape="1">
          <a:blip r:embed="rId4">
            <a:extLst>
              <a:ext uri="{28A0092B-C50C-407E-A947-70E740481C1C}">
                <a14:useLocalDpi xmlns:a14="http://schemas.microsoft.com/office/drawing/2010/main" val="0"/>
              </a:ext>
            </a:extLst>
          </a:blip>
          <a:srcRect t="8206" b="11574"/>
          <a:stretch/>
        </p:blipFill>
        <p:spPr>
          <a:xfrm>
            <a:off x="762000" y="6856588"/>
            <a:ext cx="5931013" cy="2148840"/>
          </a:xfrm>
          <a:prstGeom prst="rect">
            <a:avLst/>
          </a:prstGeom>
        </p:spPr>
      </p:pic>
      <p:pic>
        <p:nvPicPr>
          <p:cNvPr id="13" name="Picture 12" descr="A picture containing shape&#10;&#10;Description automatically generated">
            <a:extLst>
              <a:ext uri="{FF2B5EF4-FFF2-40B4-BE49-F238E27FC236}">
                <a16:creationId xmlns:a16="http://schemas.microsoft.com/office/drawing/2014/main" id="{E7CF9C52-DC56-D589-C1BE-FC00535916B1}"/>
              </a:ext>
            </a:extLst>
          </p:cNvPr>
          <p:cNvPicPr>
            <a:picLocks noChangeAspect="1"/>
          </p:cNvPicPr>
          <p:nvPr/>
        </p:nvPicPr>
        <p:blipFill rotWithShape="1">
          <a:blip r:embed="rId5">
            <a:extLst>
              <a:ext uri="{28A0092B-C50C-407E-A947-70E740481C1C}">
                <a14:useLocalDpi xmlns:a14="http://schemas.microsoft.com/office/drawing/2010/main" val="0"/>
              </a:ext>
            </a:extLst>
          </a:blip>
          <a:srcRect t="8543" b="10208"/>
          <a:stretch/>
        </p:blipFill>
        <p:spPr>
          <a:xfrm>
            <a:off x="7022987" y="4533900"/>
            <a:ext cx="5931013" cy="2141750"/>
          </a:xfrm>
          <a:prstGeom prst="rect">
            <a:avLst/>
          </a:prstGeom>
        </p:spPr>
      </p:pic>
      <p:sp>
        <p:nvSpPr>
          <p:cNvPr id="6" name="TextBox 5">
            <a:extLst>
              <a:ext uri="{FF2B5EF4-FFF2-40B4-BE49-F238E27FC236}">
                <a16:creationId xmlns:a16="http://schemas.microsoft.com/office/drawing/2014/main" id="{1C139C71-43D8-DA15-F46A-8598CDF1F78A}"/>
              </a:ext>
            </a:extLst>
          </p:cNvPr>
          <p:cNvSpPr txBox="1"/>
          <p:nvPr/>
        </p:nvSpPr>
        <p:spPr>
          <a:xfrm>
            <a:off x="762000" y="2171700"/>
            <a:ext cx="121158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 Gaussian beam of varying spread values were also made, and the resulting intensity profiles were also deduced to take the form of a Gaussian as well. This is an interesting property that holds in the field of optics as the linear transformation FT invokes on the aperture preserves its property of being a Gaussian, which can be attributed to its exponential factor. </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236883"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GAUSSIAN BEAM</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9036473"/>
            <a:ext cx="5867400" cy="416524"/>
          </a:xfrm>
          <a:prstGeom prst="rect">
            <a:avLst/>
          </a:prstGeom>
          <a:noFill/>
        </p:spPr>
        <p:txBody>
          <a:bodyPr wrap="square" rtlCol="0">
            <a:spAutoFit/>
          </a:bodyPr>
          <a:lstStyle/>
          <a:p>
            <a:pPr>
              <a:lnSpc>
                <a:spcPct val="150000"/>
              </a:lnSpc>
            </a:pPr>
            <a:r>
              <a:rPr lang="en-US" sz="1600" dirty="0">
                <a:latin typeface="Aileron Regular" panose="020B0604020202020204" charset="0"/>
              </a:rPr>
              <a:t>Figure 4. The FFT and FFT in log scale of Gaussian beams.</a:t>
            </a:r>
          </a:p>
        </p:txBody>
      </p:sp>
      <p:sp>
        <p:nvSpPr>
          <p:cNvPr id="16" name="TextBox 15">
            <a:extLst>
              <a:ext uri="{FF2B5EF4-FFF2-40B4-BE49-F238E27FC236}">
                <a16:creationId xmlns:a16="http://schemas.microsoft.com/office/drawing/2014/main" id="{B9691CAE-C393-DAEA-4FF9-5454469604B3}"/>
              </a:ext>
            </a:extLst>
          </p:cNvPr>
          <p:cNvSpPr txBox="1"/>
          <p:nvPr/>
        </p:nvSpPr>
        <p:spPr>
          <a:xfrm>
            <a:off x="7022986" y="6896100"/>
            <a:ext cx="5778613"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For reference, the intensity profile of a Gaussian irradiance is given by</a:t>
            </a:r>
          </a:p>
        </p:txBody>
      </p:sp>
      <p:grpSp>
        <p:nvGrpSpPr>
          <p:cNvPr id="17" name="Group 16">
            <a:extLst>
              <a:ext uri="{FF2B5EF4-FFF2-40B4-BE49-F238E27FC236}">
                <a16:creationId xmlns:a16="http://schemas.microsoft.com/office/drawing/2014/main" id="{B6DFC349-B4C9-2ED6-A03A-C017B60593C4}"/>
              </a:ext>
            </a:extLst>
          </p:cNvPr>
          <p:cNvGrpSpPr/>
          <p:nvPr/>
        </p:nvGrpSpPr>
        <p:grpSpPr>
          <a:xfrm rot="5400000">
            <a:off x="11662120" y="610429"/>
            <a:ext cx="450160" cy="2133600"/>
            <a:chOff x="10981040" y="4264181"/>
            <a:chExt cx="715659" cy="3391971"/>
          </a:xfrm>
        </p:grpSpPr>
        <p:sp>
          <p:nvSpPr>
            <p:cNvPr id="18" name="Rectangle 17">
              <a:extLst>
                <a:ext uri="{FF2B5EF4-FFF2-40B4-BE49-F238E27FC236}">
                  <a16:creationId xmlns:a16="http://schemas.microsoft.com/office/drawing/2014/main" id="{CB38203D-2FB3-4A7C-0B6A-9ABDFB1D3957}"/>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B24A16-8630-1353-F1E1-CEE5F73545AA}"/>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DA08AFC-6BC8-99C1-0855-DA8A63764A1A}"/>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3D7E9E-D779-F5AA-015F-6F1DEA0B38C5}"/>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406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6748843"/>
            <a:ext cx="12115800" cy="2805896"/>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It was discerned that applying FFT2 twice to the image </a:t>
            </a:r>
            <a:r>
              <a:rPr lang="en-US" sz="2000" dirty="0">
                <a:latin typeface="Aileron Heavy" panose="00000A00000000000000" pitchFamily="50" charset="0"/>
              </a:rPr>
              <a:t>inverts</a:t>
            </a:r>
            <a:r>
              <a:rPr lang="en-US" sz="2000" dirty="0">
                <a:latin typeface="Aileron Regular" panose="020B0604020202020204" charset="0"/>
              </a:rPr>
              <a:t> it and applying IFFT2 to the FFT2-image </a:t>
            </a:r>
            <a:r>
              <a:rPr lang="en-US" sz="2000" dirty="0">
                <a:latin typeface="Aileron Heavy" panose="00000A00000000000000" pitchFamily="50" charset="0"/>
              </a:rPr>
              <a:t>reverts</a:t>
            </a:r>
            <a:r>
              <a:rPr lang="en-US" sz="2000" dirty="0">
                <a:latin typeface="Aileron Regular" panose="020B0604020202020204" charset="0"/>
              </a:rPr>
              <a:t> it back to its original appearance. On a mathematical standpoint, the grayscale image can be interpreted as a </a:t>
            </a:r>
            <a:r>
              <a:rPr lang="en-US" sz="2000" dirty="0">
                <a:latin typeface="Aileron Heavy" panose="00000A00000000000000" pitchFamily="50" charset="0"/>
              </a:rPr>
              <a:t>2D array </a:t>
            </a:r>
            <a:r>
              <a:rPr lang="en-US" sz="2000" dirty="0">
                <a:latin typeface="Aileron Regular" panose="020B0604020202020204" charset="0"/>
              </a:rPr>
              <a:t>or signal in the Fourier space. Hence, applying FFT2 twice would correspond to the </a:t>
            </a:r>
            <a:r>
              <a:rPr lang="en-US" sz="2000" dirty="0">
                <a:latin typeface="Aileron Heavy" panose="00000A00000000000000" pitchFamily="50" charset="0"/>
              </a:rPr>
              <a:t>circular inversion </a:t>
            </a:r>
            <a:r>
              <a:rPr lang="en-US" sz="2000" dirty="0">
                <a:latin typeface="Aileron Regular" panose="020B0604020202020204" charset="0"/>
              </a:rPr>
              <a:t>of that array in space and taking the inverse FFT of an FFT2-array would simply revert it back to its original form in space. By these relations, it can be inferred that applying FFT2 to the original image </a:t>
            </a:r>
            <a:r>
              <a:rPr lang="en-US" sz="2000" dirty="0">
                <a:latin typeface="Aileron Heavy" panose="00000A00000000000000" pitchFamily="50" charset="0"/>
              </a:rPr>
              <a:t>four times successively </a:t>
            </a:r>
            <a:r>
              <a:rPr lang="en-US" sz="2000" dirty="0">
                <a:latin typeface="Aileron Regular" panose="020B0604020202020204" charset="0"/>
              </a:rPr>
              <a:t>will always result to the original orientation of the image.</a:t>
            </a:r>
          </a:p>
        </p:txBody>
      </p:sp>
      <p:grpSp>
        <p:nvGrpSpPr>
          <p:cNvPr id="23" name="Group 22">
            <a:extLst>
              <a:ext uri="{FF2B5EF4-FFF2-40B4-BE49-F238E27FC236}">
                <a16:creationId xmlns:a16="http://schemas.microsoft.com/office/drawing/2014/main" id="{549B3123-B396-A250-DC98-E1EC3957F1F1}"/>
              </a:ext>
            </a:extLst>
          </p:cNvPr>
          <p:cNvGrpSpPr/>
          <p:nvPr/>
        </p:nvGrpSpPr>
        <p:grpSpPr>
          <a:xfrm>
            <a:off x="685800" y="463800"/>
            <a:ext cx="12419735" cy="412500"/>
            <a:chOff x="685800" y="463800"/>
            <a:chExt cx="12419735" cy="412500"/>
          </a:xfrm>
        </p:grpSpPr>
        <p:cxnSp>
          <p:nvCxnSpPr>
            <p:cNvPr id="24" name="Straight Connector 23">
              <a:extLst>
                <a:ext uri="{FF2B5EF4-FFF2-40B4-BE49-F238E27FC236}">
                  <a16:creationId xmlns:a16="http://schemas.microsoft.com/office/drawing/2014/main" id="{945B1D10-93B8-489F-AEF8-8EFC0AD8DA5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E7AB0F3-07E1-D71F-696D-F1D11D0D61C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26" name="TextBox 25">
              <a:extLst>
                <a:ext uri="{FF2B5EF4-FFF2-40B4-BE49-F238E27FC236}">
                  <a16:creationId xmlns:a16="http://schemas.microsoft.com/office/drawing/2014/main" id="{043F5DF6-E7D2-DD1D-4196-5BB51C338B63}"/>
                </a:ext>
              </a:extLst>
            </p:cNvPr>
            <p:cNvSpPr txBox="1"/>
            <p:nvPr/>
          </p:nvSpPr>
          <p:spPr>
            <a:xfrm>
              <a:off x="6248400" y="463800"/>
              <a:ext cx="6857135"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FOURIER TRANSFORM MODEL OF IMAGE FORMATION</a:t>
              </a:r>
              <a:endParaRPr lang="en-US" sz="1600" dirty="0">
                <a:solidFill>
                  <a:schemeClr val="tx1">
                    <a:lumMod val="85000"/>
                    <a:lumOff val="15000"/>
                  </a:schemeClr>
                </a:solidFill>
                <a:latin typeface="Aileron Regular" panose="020B0604020202020204" charset="0"/>
              </a:endParaRPr>
            </a:p>
          </p:txBody>
        </p:sp>
      </p:gr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784247"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FFT AND IFFT ON IMAGES</a:t>
            </a:r>
          </a:p>
        </p:txBody>
      </p:sp>
      <p:pic>
        <p:nvPicPr>
          <p:cNvPr id="4" name="Picture 3" descr="A collage of a dog&#10;&#10;Description automatically generated with medium confidence">
            <a:extLst>
              <a:ext uri="{FF2B5EF4-FFF2-40B4-BE49-F238E27FC236}">
                <a16:creationId xmlns:a16="http://schemas.microsoft.com/office/drawing/2014/main" id="{F80FEB30-9E07-DFAD-ECA1-FF3600E6B0A8}"/>
              </a:ext>
            </a:extLst>
          </p:cNvPr>
          <p:cNvPicPr>
            <a:picLocks noChangeAspect="1"/>
          </p:cNvPicPr>
          <p:nvPr/>
        </p:nvPicPr>
        <p:blipFill rotWithShape="1">
          <a:blip r:embed="rId2">
            <a:extLst>
              <a:ext uri="{28A0092B-C50C-407E-A947-70E740481C1C}">
                <a14:useLocalDpi xmlns:a14="http://schemas.microsoft.com/office/drawing/2010/main" val="0"/>
              </a:ext>
            </a:extLst>
          </a:blip>
          <a:srcRect t="7803" b="7803"/>
          <a:stretch/>
        </p:blipFill>
        <p:spPr>
          <a:xfrm>
            <a:off x="1828802" y="2405443"/>
            <a:ext cx="10058398" cy="3772748"/>
          </a:xfrm>
          <a:prstGeom prst="rect">
            <a:avLst/>
          </a:prstGeom>
        </p:spPr>
      </p:pic>
      <p:sp>
        <p:nvSpPr>
          <p:cNvPr id="12" name="TextBox 11">
            <a:extLst>
              <a:ext uri="{FF2B5EF4-FFF2-40B4-BE49-F238E27FC236}">
                <a16:creationId xmlns:a16="http://schemas.microsoft.com/office/drawing/2014/main" id="{A03D9DDB-0911-CCC6-289E-FE03CE9C7E57}"/>
              </a:ext>
            </a:extLst>
          </p:cNvPr>
          <p:cNvSpPr txBox="1"/>
          <p:nvPr/>
        </p:nvSpPr>
        <p:spPr>
          <a:xfrm>
            <a:off x="2743200" y="6027519"/>
            <a:ext cx="8229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Resulting images after applying FFT and IFFT to the grayscale image.</a:t>
            </a:r>
          </a:p>
        </p:txBody>
      </p:sp>
    </p:spTree>
    <p:extLst>
      <p:ext uri="{BB962C8B-B14F-4D97-AF65-F5344CB8AC3E}">
        <p14:creationId xmlns:p14="http://schemas.microsoft.com/office/powerpoint/2010/main" val="24747971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5155</TotalTime>
  <Words>3076</Words>
  <Application>Microsoft Office PowerPoint</Application>
  <PresentationFormat>Custom</PresentationFormat>
  <Paragraphs>166</Paragraphs>
  <Slides>22</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Altero</vt:lpstr>
      <vt:lpstr>Arial</vt:lpstr>
      <vt:lpstr>Wingdings</vt:lpstr>
      <vt:lpstr>Aileron Black</vt:lpstr>
      <vt:lpstr>Aileron Bold</vt:lpstr>
      <vt:lpstr>Aileron Regular Bold</vt:lpstr>
      <vt:lpstr>Aileron Regular</vt:lpstr>
      <vt:lpstr>Calibri</vt:lpstr>
      <vt:lpstr>Aileron Heavy</vt:lpstr>
      <vt:lpstr>Aileron Light</vt:lpstr>
      <vt:lpstr>Aileron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2023-03-26T09:25:05Z</dcterms:modified>
  <dc:identifier>DAFcaABksrY</dc:identifier>
</cp:coreProperties>
</file>